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9"/>
  </p:notesMasterIdLst>
  <p:sldIdLst>
    <p:sldId id="256" r:id="rId2"/>
    <p:sldId id="324" r:id="rId3"/>
    <p:sldId id="328" r:id="rId4"/>
    <p:sldId id="332" r:id="rId5"/>
    <p:sldId id="333" r:id="rId6"/>
    <p:sldId id="334" r:id="rId7"/>
    <p:sldId id="335" r:id="rId8"/>
    <p:sldId id="326" r:id="rId9"/>
    <p:sldId id="257" r:id="rId10"/>
    <p:sldId id="258" r:id="rId11"/>
    <p:sldId id="329" r:id="rId12"/>
    <p:sldId id="259" r:id="rId13"/>
    <p:sldId id="260" r:id="rId14"/>
    <p:sldId id="340" r:id="rId15"/>
    <p:sldId id="261" r:id="rId16"/>
    <p:sldId id="336" r:id="rId17"/>
    <p:sldId id="264" r:id="rId18"/>
    <p:sldId id="265" r:id="rId19"/>
    <p:sldId id="266" r:id="rId20"/>
    <p:sldId id="330" r:id="rId21"/>
    <p:sldId id="268" r:id="rId22"/>
    <p:sldId id="267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8" r:id="rId32"/>
    <p:sldId id="279" r:id="rId33"/>
    <p:sldId id="283" r:id="rId34"/>
    <p:sldId id="281" r:id="rId35"/>
    <p:sldId id="338" r:id="rId36"/>
    <p:sldId id="342" r:id="rId37"/>
    <p:sldId id="343" r:id="rId38"/>
    <p:sldId id="344" r:id="rId39"/>
    <p:sldId id="300" r:id="rId40"/>
    <p:sldId id="290" r:id="rId41"/>
    <p:sldId id="341" r:id="rId42"/>
    <p:sldId id="292" r:id="rId43"/>
    <p:sldId id="293" r:id="rId44"/>
    <p:sldId id="295" r:id="rId45"/>
    <p:sldId id="294" r:id="rId46"/>
    <p:sldId id="296" r:id="rId47"/>
    <p:sldId id="297" r:id="rId48"/>
    <p:sldId id="298" r:id="rId49"/>
    <p:sldId id="308" r:id="rId50"/>
    <p:sldId id="299" r:id="rId51"/>
    <p:sldId id="302" r:id="rId52"/>
    <p:sldId id="304" r:id="rId53"/>
    <p:sldId id="303" r:id="rId54"/>
    <p:sldId id="305" r:id="rId55"/>
    <p:sldId id="306" r:id="rId56"/>
    <p:sldId id="345" r:id="rId57"/>
    <p:sldId id="301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  <a:srgbClr val="0914E7"/>
    <a:srgbClr val="2ADEE2"/>
    <a:srgbClr val="E12B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148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3DF8E3-93BD-47AD-9D00-B10CA0025D8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132B7F9-4DC8-41FB-ABB7-73090CEA93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Introduction to IRLED Scene Projector Systems</a:t>
          </a:r>
        </a:p>
      </dgm:t>
    </dgm:pt>
    <dgm:pt modelId="{D87DF7F2-E356-4E03-9081-42E74CE060CA}" type="parTrans" cxnId="{29D157F2-7695-41F0-95A8-89CAA01EF56E}">
      <dgm:prSet/>
      <dgm:spPr/>
      <dgm:t>
        <a:bodyPr/>
        <a:lstStyle/>
        <a:p>
          <a:endParaRPr lang="en-US"/>
        </a:p>
      </dgm:t>
    </dgm:pt>
    <dgm:pt modelId="{99D76B13-1107-4EAF-9960-21A2CBFD5776}" type="sibTrans" cxnId="{29D157F2-7695-41F0-95A8-89CAA01EF56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AC0E757-A54E-4EF9-8D3E-382CFEFC4D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History of My Academic Career</a:t>
          </a:r>
        </a:p>
      </dgm:t>
    </dgm:pt>
    <dgm:pt modelId="{DF00D14D-B44F-4A0E-A596-E2CA5239BFBF}" type="parTrans" cxnId="{E0F406D6-E818-405C-8502-B1FD5AB59247}">
      <dgm:prSet/>
      <dgm:spPr/>
      <dgm:t>
        <a:bodyPr/>
        <a:lstStyle/>
        <a:p>
          <a:endParaRPr lang="en-US"/>
        </a:p>
      </dgm:t>
    </dgm:pt>
    <dgm:pt modelId="{B596591C-B1D0-4F1B-8C74-616A6F7F00A0}" type="sibTrans" cxnId="{E0F406D6-E818-405C-8502-B1FD5AB5924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F501E35-7BCB-4738-AC7C-652C50D82F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Challenges of High Speed IRLED Projection</a:t>
          </a:r>
        </a:p>
      </dgm:t>
    </dgm:pt>
    <dgm:pt modelId="{3D443B2E-6D6D-4529-8149-D883F8DA57F5}" type="parTrans" cxnId="{E05098C9-8AA6-493B-BA7E-C40A5CC54419}">
      <dgm:prSet/>
      <dgm:spPr/>
      <dgm:t>
        <a:bodyPr/>
        <a:lstStyle/>
        <a:p>
          <a:endParaRPr lang="en-US"/>
        </a:p>
      </dgm:t>
    </dgm:pt>
    <dgm:pt modelId="{680D9B55-FF99-4853-8B40-F7DB854AA638}" type="sibTrans" cxnId="{E05098C9-8AA6-493B-BA7E-C40A5CC5441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7F89C6F-E849-405B-8771-52CEAA3BB0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Packetized Display Protocol (PDP) Architecture for IRLED Projection</a:t>
          </a:r>
        </a:p>
      </dgm:t>
    </dgm:pt>
    <dgm:pt modelId="{18C31B6E-5541-4528-99C8-04BDEB501ABC}" type="parTrans" cxnId="{C56031C9-D1CE-4ACC-85C9-8FA2B378FCF3}">
      <dgm:prSet/>
      <dgm:spPr/>
      <dgm:t>
        <a:bodyPr/>
        <a:lstStyle/>
        <a:p>
          <a:endParaRPr lang="en-US"/>
        </a:p>
      </dgm:t>
    </dgm:pt>
    <dgm:pt modelId="{14BEB5E5-5FDA-4A75-9124-A78C8D861D85}" type="sibTrans" cxnId="{C56031C9-D1CE-4ACC-85C9-8FA2B378FCF3}">
      <dgm:prSet/>
      <dgm:spPr/>
      <dgm:t>
        <a:bodyPr/>
        <a:lstStyle/>
        <a:p>
          <a:endParaRPr lang="en-US"/>
        </a:p>
      </dgm:t>
    </dgm:pt>
    <dgm:pt modelId="{2282FD2E-E285-4EF7-BB35-06FDBAF6ED1A}" type="pres">
      <dgm:prSet presAssocID="{DA3DF8E3-93BD-47AD-9D00-B10CA0025D88}" presName="root" presStyleCnt="0">
        <dgm:presLayoutVars>
          <dgm:dir/>
          <dgm:resizeHandles val="exact"/>
        </dgm:presLayoutVars>
      </dgm:prSet>
      <dgm:spPr/>
    </dgm:pt>
    <dgm:pt modelId="{B21CF44F-F3F8-4D3C-97D0-D62DC7A70159}" type="pres">
      <dgm:prSet presAssocID="{DA3DF8E3-93BD-47AD-9D00-B10CA0025D88}" presName="container" presStyleCnt="0">
        <dgm:presLayoutVars>
          <dgm:dir/>
          <dgm:resizeHandles val="exact"/>
        </dgm:presLayoutVars>
      </dgm:prSet>
      <dgm:spPr/>
    </dgm:pt>
    <dgm:pt modelId="{CF30D747-9837-4149-AD10-DC8C78370215}" type="pres">
      <dgm:prSet presAssocID="{B132B7F9-4DC8-41FB-ABB7-73090CEA93C7}" presName="compNode" presStyleCnt="0"/>
      <dgm:spPr/>
    </dgm:pt>
    <dgm:pt modelId="{50AF080C-CC21-4554-A34E-A929C5869752}" type="pres">
      <dgm:prSet presAssocID="{B132B7F9-4DC8-41FB-ABB7-73090CEA93C7}" presName="iconBgRect" presStyleLbl="bgShp" presStyleIdx="0" presStyleCnt="4"/>
      <dgm:spPr/>
    </dgm:pt>
    <dgm:pt modelId="{A744716B-EC90-4CDF-AFB3-0894065FE8FA}" type="pres">
      <dgm:prSet presAssocID="{B132B7F9-4DC8-41FB-ABB7-73090CEA93C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"/>
        </a:ext>
      </dgm:extLst>
    </dgm:pt>
    <dgm:pt modelId="{BF6A1FC8-9A12-48AF-AA9B-92D4098AF254}" type="pres">
      <dgm:prSet presAssocID="{B132B7F9-4DC8-41FB-ABB7-73090CEA93C7}" presName="spaceRect" presStyleCnt="0"/>
      <dgm:spPr/>
    </dgm:pt>
    <dgm:pt modelId="{E8961FD1-B258-4275-B58E-D8B1533E04CD}" type="pres">
      <dgm:prSet presAssocID="{B132B7F9-4DC8-41FB-ABB7-73090CEA93C7}" presName="textRect" presStyleLbl="revTx" presStyleIdx="0" presStyleCnt="4">
        <dgm:presLayoutVars>
          <dgm:chMax val="1"/>
          <dgm:chPref val="1"/>
        </dgm:presLayoutVars>
      </dgm:prSet>
      <dgm:spPr/>
    </dgm:pt>
    <dgm:pt modelId="{B7EB82CA-3C7A-4C5B-80C8-A1271AE1377C}" type="pres">
      <dgm:prSet presAssocID="{99D76B13-1107-4EAF-9960-21A2CBFD5776}" presName="sibTrans" presStyleLbl="sibTrans2D1" presStyleIdx="0" presStyleCnt="0"/>
      <dgm:spPr/>
    </dgm:pt>
    <dgm:pt modelId="{3C5A62B4-D476-4EB6-BEB9-2CD382B48B72}" type="pres">
      <dgm:prSet presAssocID="{FAC0E757-A54E-4EF9-8D3E-382CFEFC4DCF}" presName="compNode" presStyleCnt="0"/>
      <dgm:spPr/>
    </dgm:pt>
    <dgm:pt modelId="{F64754C7-42D0-4F64-9170-1FCE2070A4FB}" type="pres">
      <dgm:prSet presAssocID="{FAC0E757-A54E-4EF9-8D3E-382CFEFC4DCF}" presName="iconBgRect" presStyleLbl="bgShp" presStyleIdx="1" presStyleCnt="4"/>
      <dgm:spPr/>
    </dgm:pt>
    <dgm:pt modelId="{C022A024-932B-492C-A2F8-4915FC7FEF59}" type="pres">
      <dgm:prSet presAssocID="{FAC0E757-A54E-4EF9-8D3E-382CFEFC4DC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DE6B3B93-2522-444A-B0B8-CA288C235FD6}" type="pres">
      <dgm:prSet presAssocID="{FAC0E757-A54E-4EF9-8D3E-382CFEFC4DCF}" presName="spaceRect" presStyleCnt="0"/>
      <dgm:spPr/>
    </dgm:pt>
    <dgm:pt modelId="{7D24353C-5403-4683-877E-2B3A5B6BAFC8}" type="pres">
      <dgm:prSet presAssocID="{FAC0E757-A54E-4EF9-8D3E-382CFEFC4DCF}" presName="textRect" presStyleLbl="revTx" presStyleIdx="1" presStyleCnt="4">
        <dgm:presLayoutVars>
          <dgm:chMax val="1"/>
          <dgm:chPref val="1"/>
        </dgm:presLayoutVars>
      </dgm:prSet>
      <dgm:spPr/>
    </dgm:pt>
    <dgm:pt modelId="{1D0D1873-2698-42BA-A45F-4A17E6C2E4A3}" type="pres">
      <dgm:prSet presAssocID="{B596591C-B1D0-4F1B-8C74-616A6F7F00A0}" presName="sibTrans" presStyleLbl="sibTrans2D1" presStyleIdx="0" presStyleCnt="0"/>
      <dgm:spPr/>
    </dgm:pt>
    <dgm:pt modelId="{A04CFE7B-1A5F-41B3-9968-D56ED61120E2}" type="pres">
      <dgm:prSet presAssocID="{0F501E35-7BCB-4738-AC7C-652C50D82FFC}" presName="compNode" presStyleCnt="0"/>
      <dgm:spPr/>
    </dgm:pt>
    <dgm:pt modelId="{49519DD4-371D-4563-97D6-E0B642925AC7}" type="pres">
      <dgm:prSet presAssocID="{0F501E35-7BCB-4738-AC7C-652C50D82FFC}" presName="iconBgRect" presStyleLbl="bgShp" presStyleIdx="2" presStyleCnt="4"/>
      <dgm:spPr/>
    </dgm:pt>
    <dgm:pt modelId="{9B18D6B1-5EA6-4453-9223-AAD08436D292}" type="pres">
      <dgm:prSet presAssocID="{0F501E35-7BCB-4738-AC7C-652C50D82FF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8A8C6CFE-8ABB-49A7-98D4-157892CE94CA}" type="pres">
      <dgm:prSet presAssocID="{0F501E35-7BCB-4738-AC7C-652C50D82FFC}" presName="spaceRect" presStyleCnt="0"/>
      <dgm:spPr/>
    </dgm:pt>
    <dgm:pt modelId="{54F8AE2C-7687-46D0-90C0-ED3E19F91895}" type="pres">
      <dgm:prSet presAssocID="{0F501E35-7BCB-4738-AC7C-652C50D82FFC}" presName="textRect" presStyleLbl="revTx" presStyleIdx="2" presStyleCnt="4">
        <dgm:presLayoutVars>
          <dgm:chMax val="1"/>
          <dgm:chPref val="1"/>
        </dgm:presLayoutVars>
      </dgm:prSet>
      <dgm:spPr/>
    </dgm:pt>
    <dgm:pt modelId="{28E39C3E-44FA-47CB-B424-6E4C97F2A7CE}" type="pres">
      <dgm:prSet presAssocID="{680D9B55-FF99-4853-8B40-F7DB854AA638}" presName="sibTrans" presStyleLbl="sibTrans2D1" presStyleIdx="0" presStyleCnt="0"/>
      <dgm:spPr/>
    </dgm:pt>
    <dgm:pt modelId="{ACC88739-51CB-4EB3-8D75-C9C5890D3E47}" type="pres">
      <dgm:prSet presAssocID="{B7F89C6F-E849-405B-8771-52CEAA3BB038}" presName="compNode" presStyleCnt="0"/>
      <dgm:spPr/>
    </dgm:pt>
    <dgm:pt modelId="{641825F9-C68E-4516-AB5A-069173AF4E82}" type="pres">
      <dgm:prSet presAssocID="{B7F89C6F-E849-405B-8771-52CEAA3BB038}" presName="iconBgRect" presStyleLbl="bgShp" presStyleIdx="3" presStyleCnt="4"/>
      <dgm:spPr/>
    </dgm:pt>
    <dgm:pt modelId="{E2EB0013-F59C-44B7-BD24-5F60D4B28171}" type="pres">
      <dgm:prSet presAssocID="{B7F89C6F-E849-405B-8771-52CEAA3BB03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5CE048A7-E6F1-4B47-A927-3152FE6D3984}" type="pres">
      <dgm:prSet presAssocID="{B7F89C6F-E849-405B-8771-52CEAA3BB038}" presName="spaceRect" presStyleCnt="0"/>
      <dgm:spPr/>
    </dgm:pt>
    <dgm:pt modelId="{338C1A12-65A8-40CC-8538-15368181F08B}" type="pres">
      <dgm:prSet presAssocID="{B7F89C6F-E849-405B-8771-52CEAA3BB03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41FB227-F22D-402E-9D03-8E015DC8A6D7}" type="presOf" srcId="{B7F89C6F-E849-405B-8771-52CEAA3BB038}" destId="{338C1A12-65A8-40CC-8538-15368181F08B}" srcOrd="0" destOrd="0" presId="urn:microsoft.com/office/officeart/2018/2/layout/IconCircleList"/>
    <dgm:cxn modelId="{BE276B6A-41F5-485A-9E92-AF98CCD93B7E}" type="presOf" srcId="{0F501E35-7BCB-4738-AC7C-652C50D82FFC}" destId="{54F8AE2C-7687-46D0-90C0-ED3E19F91895}" srcOrd="0" destOrd="0" presId="urn:microsoft.com/office/officeart/2018/2/layout/IconCircleList"/>
    <dgm:cxn modelId="{765AD2A4-1015-460A-B877-7BE2135CA680}" type="presOf" srcId="{FAC0E757-A54E-4EF9-8D3E-382CFEFC4DCF}" destId="{7D24353C-5403-4683-877E-2B3A5B6BAFC8}" srcOrd="0" destOrd="0" presId="urn:microsoft.com/office/officeart/2018/2/layout/IconCircleList"/>
    <dgm:cxn modelId="{9F30ADC3-E46B-4605-B9EE-83338EBF5585}" type="presOf" srcId="{B596591C-B1D0-4F1B-8C74-616A6F7F00A0}" destId="{1D0D1873-2698-42BA-A45F-4A17E6C2E4A3}" srcOrd="0" destOrd="0" presId="urn:microsoft.com/office/officeart/2018/2/layout/IconCircleList"/>
    <dgm:cxn modelId="{2CD160C4-A591-457E-939C-1F22DF323FFF}" type="presOf" srcId="{B132B7F9-4DC8-41FB-ABB7-73090CEA93C7}" destId="{E8961FD1-B258-4275-B58E-D8B1533E04CD}" srcOrd="0" destOrd="0" presId="urn:microsoft.com/office/officeart/2018/2/layout/IconCircleList"/>
    <dgm:cxn modelId="{C56031C9-D1CE-4ACC-85C9-8FA2B378FCF3}" srcId="{DA3DF8E3-93BD-47AD-9D00-B10CA0025D88}" destId="{B7F89C6F-E849-405B-8771-52CEAA3BB038}" srcOrd="3" destOrd="0" parTransId="{18C31B6E-5541-4528-99C8-04BDEB501ABC}" sibTransId="{14BEB5E5-5FDA-4A75-9124-A78C8D861D85}"/>
    <dgm:cxn modelId="{0CE786C9-A209-43A9-A3EF-8BAE972D0359}" type="presOf" srcId="{680D9B55-FF99-4853-8B40-F7DB854AA638}" destId="{28E39C3E-44FA-47CB-B424-6E4C97F2A7CE}" srcOrd="0" destOrd="0" presId="urn:microsoft.com/office/officeart/2018/2/layout/IconCircleList"/>
    <dgm:cxn modelId="{E05098C9-8AA6-493B-BA7E-C40A5CC54419}" srcId="{DA3DF8E3-93BD-47AD-9D00-B10CA0025D88}" destId="{0F501E35-7BCB-4738-AC7C-652C50D82FFC}" srcOrd="2" destOrd="0" parTransId="{3D443B2E-6D6D-4529-8149-D883F8DA57F5}" sibTransId="{680D9B55-FF99-4853-8B40-F7DB854AA638}"/>
    <dgm:cxn modelId="{E0F406D6-E818-405C-8502-B1FD5AB59247}" srcId="{DA3DF8E3-93BD-47AD-9D00-B10CA0025D88}" destId="{FAC0E757-A54E-4EF9-8D3E-382CFEFC4DCF}" srcOrd="1" destOrd="0" parTransId="{DF00D14D-B44F-4A0E-A596-E2CA5239BFBF}" sibTransId="{B596591C-B1D0-4F1B-8C74-616A6F7F00A0}"/>
    <dgm:cxn modelId="{67E6ADE4-CBDB-4FF4-8F3F-9F11A5AD040A}" type="presOf" srcId="{99D76B13-1107-4EAF-9960-21A2CBFD5776}" destId="{B7EB82CA-3C7A-4C5B-80C8-A1271AE1377C}" srcOrd="0" destOrd="0" presId="urn:microsoft.com/office/officeart/2018/2/layout/IconCircleList"/>
    <dgm:cxn modelId="{29D157F2-7695-41F0-95A8-89CAA01EF56E}" srcId="{DA3DF8E3-93BD-47AD-9D00-B10CA0025D88}" destId="{B132B7F9-4DC8-41FB-ABB7-73090CEA93C7}" srcOrd="0" destOrd="0" parTransId="{D87DF7F2-E356-4E03-9081-42E74CE060CA}" sibTransId="{99D76B13-1107-4EAF-9960-21A2CBFD5776}"/>
    <dgm:cxn modelId="{112B65F9-C08C-47CF-9174-81CE8958011B}" type="presOf" srcId="{DA3DF8E3-93BD-47AD-9D00-B10CA0025D88}" destId="{2282FD2E-E285-4EF7-BB35-06FDBAF6ED1A}" srcOrd="0" destOrd="0" presId="urn:microsoft.com/office/officeart/2018/2/layout/IconCircleList"/>
    <dgm:cxn modelId="{94B0C7AF-AB57-4DC8-8D6B-22858DB19370}" type="presParOf" srcId="{2282FD2E-E285-4EF7-BB35-06FDBAF6ED1A}" destId="{B21CF44F-F3F8-4D3C-97D0-D62DC7A70159}" srcOrd="0" destOrd="0" presId="urn:microsoft.com/office/officeart/2018/2/layout/IconCircleList"/>
    <dgm:cxn modelId="{0E792965-6B5F-4850-A8AC-5CF21D0ECDD3}" type="presParOf" srcId="{B21CF44F-F3F8-4D3C-97D0-D62DC7A70159}" destId="{CF30D747-9837-4149-AD10-DC8C78370215}" srcOrd="0" destOrd="0" presId="urn:microsoft.com/office/officeart/2018/2/layout/IconCircleList"/>
    <dgm:cxn modelId="{21294E40-5F0D-4A4F-877D-AFE2F4370275}" type="presParOf" srcId="{CF30D747-9837-4149-AD10-DC8C78370215}" destId="{50AF080C-CC21-4554-A34E-A929C5869752}" srcOrd="0" destOrd="0" presId="urn:microsoft.com/office/officeart/2018/2/layout/IconCircleList"/>
    <dgm:cxn modelId="{0657FCFF-5B45-48DC-AC8B-DFAAB485AC9A}" type="presParOf" srcId="{CF30D747-9837-4149-AD10-DC8C78370215}" destId="{A744716B-EC90-4CDF-AFB3-0894065FE8FA}" srcOrd="1" destOrd="0" presId="urn:microsoft.com/office/officeart/2018/2/layout/IconCircleList"/>
    <dgm:cxn modelId="{93A3D005-67E7-4E03-8911-413E9E83F659}" type="presParOf" srcId="{CF30D747-9837-4149-AD10-DC8C78370215}" destId="{BF6A1FC8-9A12-48AF-AA9B-92D4098AF254}" srcOrd="2" destOrd="0" presId="urn:microsoft.com/office/officeart/2018/2/layout/IconCircleList"/>
    <dgm:cxn modelId="{FF969E56-0FC0-4016-992A-18C50011825A}" type="presParOf" srcId="{CF30D747-9837-4149-AD10-DC8C78370215}" destId="{E8961FD1-B258-4275-B58E-D8B1533E04CD}" srcOrd="3" destOrd="0" presId="urn:microsoft.com/office/officeart/2018/2/layout/IconCircleList"/>
    <dgm:cxn modelId="{9865A347-B796-4B5E-8DA4-FEB51487B338}" type="presParOf" srcId="{B21CF44F-F3F8-4D3C-97D0-D62DC7A70159}" destId="{B7EB82CA-3C7A-4C5B-80C8-A1271AE1377C}" srcOrd="1" destOrd="0" presId="urn:microsoft.com/office/officeart/2018/2/layout/IconCircleList"/>
    <dgm:cxn modelId="{E0A8B6B8-DA5E-4936-947F-7B164D017A19}" type="presParOf" srcId="{B21CF44F-F3F8-4D3C-97D0-D62DC7A70159}" destId="{3C5A62B4-D476-4EB6-BEB9-2CD382B48B72}" srcOrd="2" destOrd="0" presId="urn:microsoft.com/office/officeart/2018/2/layout/IconCircleList"/>
    <dgm:cxn modelId="{6BAF83BB-1358-4407-BB60-FA2346B33841}" type="presParOf" srcId="{3C5A62B4-D476-4EB6-BEB9-2CD382B48B72}" destId="{F64754C7-42D0-4F64-9170-1FCE2070A4FB}" srcOrd="0" destOrd="0" presId="urn:microsoft.com/office/officeart/2018/2/layout/IconCircleList"/>
    <dgm:cxn modelId="{DF0BF2D1-8666-4D93-B8A2-F7EF6E960F74}" type="presParOf" srcId="{3C5A62B4-D476-4EB6-BEB9-2CD382B48B72}" destId="{C022A024-932B-492C-A2F8-4915FC7FEF59}" srcOrd="1" destOrd="0" presId="urn:microsoft.com/office/officeart/2018/2/layout/IconCircleList"/>
    <dgm:cxn modelId="{CDF2EE96-C7BC-46CA-AEFB-52148A1EA3A8}" type="presParOf" srcId="{3C5A62B4-D476-4EB6-BEB9-2CD382B48B72}" destId="{DE6B3B93-2522-444A-B0B8-CA288C235FD6}" srcOrd="2" destOrd="0" presId="urn:microsoft.com/office/officeart/2018/2/layout/IconCircleList"/>
    <dgm:cxn modelId="{25C78788-6390-429A-B786-F60F27F5C0FC}" type="presParOf" srcId="{3C5A62B4-D476-4EB6-BEB9-2CD382B48B72}" destId="{7D24353C-5403-4683-877E-2B3A5B6BAFC8}" srcOrd="3" destOrd="0" presId="urn:microsoft.com/office/officeart/2018/2/layout/IconCircleList"/>
    <dgm:cxn modelId="{7E39A705-8087-4EE1-90BB-25A4368F9DF4}" type="presParOf" srcId="{B21CF44F-F3F8-4D3C-97D0-D62DC7A70159}" destId="{1D0D1873-2698-42BA-A45F-4A17E6C2E4A3}" srcOrd="3" destOrd="0" presId="urn:microsoft.com/office/officeart/2018/2/layout/IconCircleList"/>
    <dgm:cxn modelId="{3EB82A91-D469-40DE-8AF6-490FE6972203}" type="presParOf" srcId="{B21CF44F-F3F8-4D3C-97D0-D62DC7A70159}" destId="{A04CFE7B-1A5F-41B3-9968-D56ED61120E2}" srcOrd="4" destOrd="0" presId="urn:microsoft.com/office/officeart/2018/2/layout/IconCircleList"/>
    <dgm:cxn modelId="{3CF53926-2077-4568-8E95-32B0F23BFD9E}" type="presParOf" srcId="{A04CFE7B-1A5F-41B3-9968-D56ED61120E2}" destId="{49519DD4-371D-4563-97D6-E0B642925AC7}" srcOrd="0" destOrd="0" presId="urn:microsoft.com/office/officeart/2018/2/layout/IconCircleList"/>
    <dgm:cxn modelId="{F8F3083F-2E11-40E0-9FF1-DC370D3E78A5}" type="presParOf" srcId="{A04CFE7B-1A5F-41B3-9968-D56ED61120E2}" destId="{9B18D6B1-5EA6-4453-9223-AAD08436D292}" srcOrd="1" destOrd="0" presId="urn:microsoft.com/office/officeart/2018/2/layout/IconCircleList"/>
    <dgm:cxn modelId="{9BA1C10E-E62A-48DA-B279-0F067E83585E}" type="presParOf" srcId="{A04CFE7B-1A5F-41B3-9968-D56ED61120E2}" destId="{8A8C6CFE-8ABB-49A7-98D4-157892CE94CA}" srcOrd="2" destOrd="0" presId="urn:microsoft.com/office/officeart/2018/2/layout/IconCircleList"/>
    <dgm:cxn modelId="{6BFEE1CA-343B-4FEF-8C30-1EE568438F1F}" type="presParOf" srcId="{A04CFE7B-1A5F-41B3-9968-D56ED61120E2}" destId="{54F8AE2C-7687-46D0-90C0-ED3E19F91895}" srcOrd="3" destOrd="0" presId="urn:microsoft.com/office/officeart/2018/2/layout/IconCircleList"/>
    <dgm:cxn modelId="{AB2C2460-8A2C-4E3C-B8D3-F857140378C3}" type="presParOf" srcId="{B21CF44F-F3F8-4D3C-97D0-D62DC7A70159}" destId="{28E39C3E-44FA-47CB-B424-6E4C97F2A7CE}" srcOrd="5" destOrd="0" presId="urn:microsoft.com/office/officeart/2018/2/layout/IconCircleList"/>
    <dgm:cxn modelId="{C1553BEA-758D-4744-A099-399B4BF525C8}" type="presParOf" srcId="{B21CF44F-F3F8-4D3C-97D0-D62DC7A70159}" destId="{ACC88739-51CB-4EB3-8D75-C9C5890D3E47}" srcOrd="6" destOrd="0" presId="urn:microsoft.com/office/officeart/2018/2/layout/IconCircleList"/>
    <dgm:cxn modelId="{E366DBE6-FD03-44A3-81F2-71E07F53B6C4}" type="presParOf" srcId="{ACC88739-51CB-4EB3-8D75-C9C5890D3E47}" destId="{641825F9-C68E-4516-AB5A-069173AF4E82}" srcOrd="0" destOrd="0" presId="urn:microsoft.com/office/officeart/2018/2/layout/IconCircleList"/>
    <dgm:cxn modelId="{A0E33926-84D2-444E-B6BA-B078EC57FF67}" type="presParOf" srcId="{ACC88739-51CB-4EB3-8D75-C9C5890D3E47}" destId="{E2EB0013-F59C-44B7-BD24-5F60D4B28171}" srcOrd="1" destOrd="0" presId="urn:microsoft.com/office/officeart/2018/2/layout/IconCircleList"/>
    <dgm:cxn modelId="{83D7B89B-5F88-4039-BB15-F860598E1AB2}" type="presParOf" srcId="{ACC88739-51CB-4EB3-8D75-C9C5890D3E47}" destId="{5CE048A7-E6F1-4B47-A927-3152FE6D3984}" srcOrd="2" destOrd="0" presId="urn:microsoft.com/office/officeart/2018/2/layout/IconCircleList"/>
    <dgm:cxn modelId="{6BC9DC03-7EEC-474C-A5C4-6969EFBEBA3F}" type="presParOf" srcId="{ACC88739-51CB-4EB3-8D75-C9C5890D3E47}" destId="{338C1A12-65A8-40CC-8538-15368181F08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AF080C-CC21-4554-A34E-A929C5869752}">
      <dsp:nvSpPr>
        <dsp:cNvPr id="0" name=""/>
        <dsp:cNvSpPr/>
      </dsp:nvSpPr>
      <dsp:spPr>
        <a:xfrm>
          <a:off x="115779" y="200201"/>
          <a:ext cx="1286079" cy="12860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44716B-EC90-4CDF-AFB3-0894065FE8FA}">
      <dsp:nvSpPr>
        <dsp:cNvPr id="0" name=""/>
        <dsp:cNvSpPr/>
      </dsp:nvSpPr>
      <dsp:spPr>
        <a:xfrm>
          <a:off x="385856" y="470277"/>
          <a:ext cx="745926" cy="7459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961FD1-B258-4275-B58E-D8B1533E04CD}">
      <dsp:nvSpPr>
        <dsp:cNvPr id="0" name=""/>
        <dsp:cNvSpPr/>
      </dsp:nvSpPr>
      <dsp:spPr>
        <a:xfrm>
          <a:off x="1677448" y="200201"/>
          <a:ext cx="3031474" cy="1286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Introduction to IRLED Scene Projector Systems</a:t>
          </a:r>
        </a:p>
      </dsp:txBody>
      <dsp:txXfrm>
        <a:off x="1677448" y="200201"/>
        <a:ext cx="3031474" cy="1286079"/>
      </dsp:txXfrm>
    </dsp:sp>
    <dsp:sp modelId="{F64754C7-42D0-4F64-9170-1FCE2070A4FB}">
      <dsp:nvSpPr>
        <dsp:cNvPr id="0" name=""/>
        <dsp:cNvSpPr/>
      </dsp:nvSpPr>
      <dsp:spPr>
        <a:xfrm>
          <a:off x="5237133" y="200201"/>
          <a:ext cx="1286079" cy="128607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22A024-932B-492C-A2F8-4915FC7FEF59}">
      <dsp:nvSpPr>
        <dsp:cNvPr id="0" name=""/>
        <dsp:cNvSpPr/>
      </dsp:nvSpPr>
      <dsp:spPr>
        <a:xfrm>
          <a:off x="5507210" y="470277"/>
          <a:ext cx="745926" cy="7459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4353C-5403-4683-877E-2B3A5B6BAFC8}">
      <dsp:nvSpPr>
        <dsp:cNvPr id="0" name=""/>
        <dsp:cNvSpPr/>
      </dsp:nvSpPr>
      <dsp:spPr>
        <a:xfrm>
          <a:off x="6798802" y="200201"/>
          <a:ext cx="3031474" cy="1286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History of My Academic Career</a:t>
          </a:r>
        </a:p>
      </dsp:txBody>
      <dsp:txXfrm>
        <a:off x="6798802" y="200201"/>
        <a:ext cx="3031474" cy="1286079"/>
      </dsp:txXfrm>
    </dsp:sp>
    <dsp:sp modelId="{49519DD4-371D-4563-97D6-E0B642925AC7}">
      <dsp:nvSpPr>
        <dsp:cNvPr id="0" name=""/>
        <dsp:cNvSpPr/>
      </dsp:nvSpPr>
      <dsp:spPr>
        <a:xfrm>
          <a:off x="115779" y="2095119"/>
          <a:ext cx="1286079" cy="128607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18D6B1-5EA6-4453-9223-AAD08436D292}">
      <dsp:nvSpPr>
        <dsp:cNvPr id="0" name=""/>
        <dsp:cNvSpPr/>
      </dsp:nvSpPr>
      <dsp:spPr>
        <a:xfrm>
          <a:off x="385856" y="2365195"/>
          <a:ext cx="745926" cy="7459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F8AE2C-7687-46D0-90C0-ED3E19F91895}">
      <dsp:nvSpPr>
        <dsp:cNvPr id="0" name=""/>
        <dsp:cNvSpPr/>
      </dsp:nvSpPr>
      <dsp:spPr>
        <a:xfrm>
          <a:off x="1677448" y="2095119"/>
          <a:ext cx="3031474" cy="1286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Challenges of High Speed IRLED Projection</a:t>
          </a:r>
        </a:p>
      </dsp:txBody>
      <dsp:txXfrm>
        <a:off x="1677448" y="2095119"/>
        <a:ext cx="3031474" cy="1286079"/>
      </dsp:txXfrm>
    </dsp:sp>
    <dsp:sp modelId="{641825F9-C68E-4516-AB5A-069173AF4E82}">
      <dsp:nvSpPr>
        <dsp:cNvPr id="0" name=""/>
        <dsp:cNvSpPr/>
      </dsp:nvSpPr>
      <dsp:spPr>
        <a:xfrm>
          <a:off x="5237133" y="2095119"/>
          <a:ext cx="1286079" cy="128607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EB0013-F59C-44B7-BD24-5F60D4B28171}">
      <dsp:nvSpPr>
        <dsp:cNvPr id="0" name=""/>
        <dsp:cNvSpPr/>
      </dsp:nvSpPr>
      <dsp:spPr>
        <a:xfrm>
          <a:off x="5507210" y="2365195"/>
          <a:ext cx="745926" cy="7459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8C1A12-65A8-40CC-8538-15368181F08B}">
      <dsp:nvSpPr>
        <dsp:cNvPr id="0" name=""/>
        <dsp:cNvSpPr/>
      </dsp:nvSpPr>
      <dsp:spPr>
        <a:xfrm>
          <a:off x="6798802" y="2095119"/>
          <a:ext cx="3031474" cy="1286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 Packetized Display Protocol (PDP) Architecture for IRLED Projection</a:t>
          </a:r>
        </a:p>
      </dsp:txBody>
      <dsp:txXfrm>
        <a:off x="6798802" y="2095119"/>
        <a:ext cx="3031474" cy="12860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99043-9FC5-4BF5-BD58-60C9FB78D318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864EC-9423-43F7-BA4E-B899B5D8A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78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Finally, in 2018, the team built the 2k x 2k projector.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Complete characterization of the systems is ongoing, and having a system capable of running each of the projectors still under development has been key to performing that characterization.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466B1-A849-4956-8BDA-F2D2C2672AB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26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1F97E29-0E3F-4B99-A9ED-470A1831EC9F}" type="datetime1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028C567-C893-478B-8134-9B7E019C1A37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527456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B7D2-C181-4B9D-9C09-218A8EA96AB7}" type="datetime1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15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C8955-08FD-40DE-9323-14178C31DC71}" type="datetime1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21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8314F-6144-4250-A9EF-B8208E61A2BF}" type="datetime1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05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65318F9-C526-4CE6-B7BA-8FEF2D1D2323}" type="datetime1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28C567-C893-478B-8134-9B7E019C1A3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29185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6A9F1-6808-4792-8DAA-1C26F5F2B025}" type="datetime1">
              <a:rPr lang="en-US" smtClean="0"/>
              <a:t>7/2/2019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141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E655A-3D7C-4A80-825E-04958E92D2F1}" type="datetime1">
              <a:rPr lang="en-US" smtClean="0"/>
              <a:t>7/2/2019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05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041E-7D40-4078-8338-D5DAFB1A6756}" type="datetime1">
              <a:rPr lang="en-US" smtClean="0"/>
              <a:t>7/2/2019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750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A18C8-6C95-421C-9CB9-8D8F4764D53C}" type="datetime1">
              <a:rPr lang="en-US" smtClean="0"/>
              <a:t>7/2/2019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1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E87B4D7-567C-43DA-9ABC-1D0E836AC3E9}" type="datetime1">
              <a:rPr lang="en-US" smtClean="0"/>
              <a:t>7/2/2019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28C567-C893-478B-8134-9B7E019C1A3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3529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290E3C-37B5-49E5-B779-123EF4A9EB69}" type="datetime1">
              <a:rPr lang="en-US" smtClean="0"/>
              <a:t>7/2/2019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28C567-C893-478B-8134-9B7E019C1A3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4357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E063D95-9933-498C-A792-D8217AE78B36}" type="datetime1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028C567-C893-478B-8134-9B7E019C1A3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4924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image" Target="../media/image18.pn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A Novel Packetized Display protocol Architecture for Infrared Scene Projectors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By Aaron Landwehr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Committee: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Dr. Fouad </a:t>
            </a:r>
            <a:r>
              <a:rPr lang="en-US" dirty="0" err="1">
                <a:solidFill>
                  <a:srgbClr val="C00000"/>
                </a:solidFill>
              </a:rPr>
              <a:t>Kiamilev</a:t>
            </a:r>
            <a:r>
              <a:rPr lang="en-US" dirty="0">
                <a:solidFill>
                  <a:srgbClr val="C00000"/>
                </a:solidFill>
              </a:rPr>
              <a:t>, Dr. Chase Cotton,</a:t>
            </a:r>
          </a:p>
          <a:p>
            <a:r>
              <a:rPr lang="en-US" dirty="0">
                <a:solidFill>
                  <a:srgbClr val="C00000"/>
                </a:solidFill>
              </a:rPr>
              <a:t>Dr. </a:t>
            </a:r>
            <a:r>
              <a:rPr lang="en-US" dirty="0" err="1">
                <a:solidFill>
                  <a:srgbClr val="C00000"/>
                </a:solidFill>
              </a:rPr>
              <a:t>Xiaoming</a:t>
            </a:r>
            <a:r>
              <a:rPr lang="en-US" dirty="0">
                <a:solidFill>
                  <a:srgbClr val="C00000"/>
                </a:solidFill>
              </a:rPr>
              <a:t> Li, and Dr. Stéphane Zuckerman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19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>
            <a:extLst>
              <a:ext uri="{FF2B5EF4-FFF2-40B4-BE49-F238E27FC236}">
                <a16:creationId xmlns:a16="http://schemas.microsoft.com/office/drawing/2014/main" id="{29474F7A-C90E-4979-90EB-8783E10DF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/>
              <a:t>Academic Career Cont.</a:t>
            </a:r>
            <a:endParaRPr lang="en-US" dirty="0"/>
          </a:p>
        </p:txBody>
      </p:sp>
      <p:pic>
        <p:nvPicPr>
          <p:cNvPr id="2050" name="Picture 2" descr="https://innovationintelligence.com/wp-content/uploads/2015/11/hpc_feature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9" r="33309" b="-1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B89F1C51-9A32-41EF-A4FB-15FDD4142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sz="1500" dirty="0"/>
              <a:t>My academic career has focused on</a:t>
            </a:r>
          </a:p>
          <a:p>
            <a:pPr lvl="1"/>
            <a:r>
              <a:rPr lang="en-US" sz="1500" i="0" dirty="0"/>
              <a:t>Bare-metal runtime systems and program execution models (PXMs)</a:t>
            </a:r>
          </a:p>
          <a:p>
            <a:pPr lvl="1"/>
            <a:r>
              <a:rPr lang="en-US" sz="1500" i="0" dirty="0"/>
              <a:t>Optimization for low-level exa-scale architecture</a:t>
            </a:r>
          </a:p>
          <a:p>
            <a:pPr lvl="1"/>
            <a:r>
              <a:rPr lang="en-US" sz="1500" i="0" dirty="0"/>
              <a:t>Dynamic/Static adaptation for power/performance/resiliency</a:t>
            </a:r>
          </a:p>
          <a:p>
            <a:r>
              <a:rPr lang="en-US" sz="1500" dirty="0"/>
              <a:t>How does this relate to IRLED scene projection?</a:t>
            </a:r>
          </a:p>
          <a:p>
            <a:pPr lvl="1"/>
            <a:r>
              <a:rPr lang="en-US" sz="1500" i="0" dirty="0"/>
              <a:t>Hard requirements:</a:t>
            </a:r>
          </a:p>
          <a:p>
            <a:pPr lvl="2"/>
            <a:r>
              <a:rPr lang="en-US" sz="1500" dirty="0"/>
              <a:t>Frame-rate </a:t>
            </a:r>
            <a:r>
              <a:rPr lang="en-US" sz="1500" dirty="0">
                <a:sym typeface="Wingdings" panose="05000000000000000000" pitchFamily="2" charset="2"/>
              </a:rPr>
              <a:t> </a:t>
            </a:r>
            <a:r>
              <a:rPr lang="en-US" sz="1500" dirty="0" err="1">
                <a:sym typeface="Wingdings" panose="05000000000000000000" pitchFamily="2" charset="2"/>
              </a:rPr>
              <a:t>Khz</a:t>
            </a:r>
            <a:r>
              <a:rPr lang="en-US" sz="1500" dirty="0">
                <a:sym typeface="Wingdings" panose="05000000000000000000" pitchFamily="2" charset="2"/>
              </a:rPr>
              <a:t> performance</a:t>
            </a:r>
            <a:endParaRPr lang="en-US" sz="1500" dirty="0"/>
          </a:p>
          <a:p>
            <a:pPr lvl="2"/>
            <a:r>
              <a:rPr lang="en-US" sz="1500" dirty="0"/>
              <a:t>Latency </a:t>
            </a:r>
            <a:r>
              <a:rPr lang="en-US" sz="1500" dirty="0">
                <a:sym typeface="Wingdings" panose="05000000000000000000" pitchFamily="2" charset="2"/>
              </a:rPr>
              <a:t>sub-frame latency requirements</a:t>
            </a:r>
            <a:endParaRPr lang="en-US" sz="1500" dirty="0"/>
          </a:p>
          <a:p>
            <a:pPr lvl="2"/>
            <a:r>
              <a:rPr lang="en-US" sz="1500" dirty="0"/>
              <a:t>Synchronization </a:t>
            </a:r>
            <a:r>
              <a:rPr lang="en-US" sz="1500" dirty="0">
                <a:sym typeface="Wingdings" panose="05000000000000000000" pitchFamily="2" charset="2"/>
              </a:rPr>
              <a:t> dynamic + end-to-end</a:t>
            </a:r>
            <a:r>
              <a:rPr lang="en-US" sz="15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028C567-C893-478B-8134-9B7E019C1A37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37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7E600175-39F0-43C7-8405-DD4579CF7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Gauge">
            <a:extLst>
              <a:ext uri="{FF2B5EF4-FFF2-40B4-BE49-F238E27FC236}">
                <a16:creationId xmlns:a16="http://schemas.microsoft.com/office/drawing/2014/main" id="{560AB19B-DDFE-40C1-9415-99BD4458C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4276" y="1263012"/>
            <a:ext cx="4331976" cy="4331976"/>
          </a:xfrm>
          <a:prstGeom prst="rect">
            <a:avLst/>
          </a:prstGeom>
        </p:spPr>
      </p:pic>
      <p:sp>
        <p:nvSpPr>
          <p:cNvPr id="17" name="Freeform 6">
            <a:extLst>
              <a:ext uri="{FF2B5EF4-FFF2-40B4-BE49-F238E27FC236}">
                <a16:creationId xmlns:a16="http://schemas.microsoft.com/office/drawing/2014/main" id="{DEB46E1F-0372-4440-887E-8B147731B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F434E4-C485-4194-8FBE-1AC594F74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900" cap="all"/>
              <a:t>Challenges of High Speed IRLED Projection</a:t>
            </a:r>
            <a:br>
              <a:rPr lang="en-US" sz="4900" cap="all"/>
            </a:br>
            <a:endParaRPr lang="en-US" sz="4900" cap="al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A171E-CCE4-4D5D-A627-ADE662C2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028C567-C893-478B-8134-9B7E019C1A37}" type="slidenum">
              <a:rPr lang="en-US" smtClean="0"/>
              <a:pPr defTabSz="914400"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88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State of the Art for High Performance Scene Projection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Display Protocols</a:t>
            </a:r>
          </a:p>
          <a:p>
            <a:pPr lvl="1"/>
            <a:r>
              <a:rPr lang="en-US" sz="1600" i="0" dirty="0"/>
              <a:t>DVI/HDMI 1.1</a:t>
            </a:r>
            <a:br>
              <a:rPr lang="en-US" i="0" dirty="0"/>
            </a:br>
            <a:endParaRPr lang="en-US" i="0" dirty="0"/>
          </a:p>
          <a:p>
            <a:r>
              <a:rPr lang="en-US" sz="1800" dirty="0"/>
              <a:t>Synchronization</a:t>
            </a:r>
          </a:p>
          <a:p>
            <a:pPr lvl="1"/>
            <a:r>
              <a:rPr lang="en-US" sz="1600" i="0" dirty="0"/>
              <a:t>Hardware Synchronization Cards</a:t>
            </a:r>
          </a:p>
          <a:p>
            <a:pPr lvl="1"/>
            <a:r>
              <a:rPr lang="en-US" sz="1600" i="0" dirty="0"/>
              <a:t>Custom Hardware solutions requiring specific hardware for the entire end-to-end system</a:t>
            </a:r>
          </a:p>
          <a:p>
            <a:pPr lvl="1"/>
            <a:endParaRPr lang="en-US" sz="180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028C567-C893-478B-8134-9B7E019C1A37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93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68129"/>
            <a:ext cx="8290451" cy="4827685"/>
          </a:xfrm>
        </p:spPr>
        <p:txBody>
          <a:bodyPr>
            <a:normAutofit/>
          </a:bodyPr>
          <a:lstStyle/>
          <a:p>
            <a:r>
              <a:rPr lang="en-US" sz="1800" dirty="0"/>
              <a:t>Display Protocols</a:t>
            </a:r>
          </a:p>
          <a:p>
            <a:pPr lvl="1"/>
            <a:r>
              <a:rPr lang="en-US" sz="1600" i="0" dirty="0"/>
              <a:t>Frame-rate limits                             </a:t>
            </a:r>
            <a:r>
              <a:rPr lang="en-US" sz="1600" i="0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1600" i="0" dirty="0">
                <a:solidFill>
                  <a:schemeClr val="accent4">
                    <a:lumMod val="75000"/>
                  </a:schemeClr>
                </a:solidFill>
              </a:rPr>
              <a:t>image size inversely proportional to speed</a:t>
            </a:r>
          </a:p>
          <a:p>
            <a:pPr lvl="1"/>
            <a:r>
              <a:rPr lang="en-US" sz="1600" i="0" dirty="0"/>
              <a:t>Static Bandwidth Requirements    </a:t>
            </a:r>
            <a:r>
              <a:rPr lang="en-US" sz="1600" i="0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sz="1600" i="0" dirty="0">
                <a:solidFill>
                  <a:schemeClr val="accent4">
                    <a:lumMod val="75000"/>
                  </a:schemeClr>
                </a:solidFill>
              </a:rPr>
              <a:t> full image transfer</a:t>
            </a:r>
          </a:p>
          <a:p>
            <a:pPr lvl="1"/>
            <a:r>
              <a:rPr lang="en-US" sz="1600" i="0" dirty="0"/>
              <a:t>Static frame-rates                           </a:t>
            </a:r>
            <a:r>
              <a:rPr lang="en-US" sz="1600" i="0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sz="1600" i="0" dirty="0">
                <a:solidFill>
                  <a:schemeClr val="accent4">
                    <a:lumMod val="75000"/>
                  </a:schemeClr>
                </a:solidFill>
              </a:rPr>
              <a:t> 60hz, 100hz, etc.</a:t>
            </a:r>
          </a:p>
          <a:p>
            <a:pPr lvl="1"/>
            <a:r>
              <a:rPr lang="en-US" sz="1600" i="0" dirty="0"/>
              <a:t>Scalability                                        </a:t>
            </a:r>
            <a:r>
              <a:rPr lang="en-US" sz="1600" i="0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1600" i="0" dirty="0">
                <a:solidFill>
                  <a:schemeClr val="accent4">
                    <a:lumMod val="75000"/>
                  </a:schemeClr>
                </a:solidFill>
              </a:rPr>
              <a:t>single scene generator, projector driver</a:t>
            </a:r>
          </a:p>
          <a:p>
            <a:r>
              <a:rPr lang="en-US" sz="1800" dirty="0"/>
              <a:t>Synchronization</a:t>
            </a:r>
          </a:p>
          <a:p>
            <a:pPr lvl="1"/>
            <a:r>
              <a:rPr lang="en-US" sz="1600" i="0" dirty="0"/>
              <a:t>Implementation and integration-costs</a:t>
            </a:r>
          </a:p>
          <a:p>
            <a:pPr lvl="1"/>
            <a:r>
              <a:rPr lang="en-US" sz="1600" i="0" dirty="0"/>
              <a:t>System-specific solutions</a:t>
            </a:r>
          </a:p>
          <a:p>
            <a:pPr lvl="1"/>
            <a:r>
              <a:rPr lang="en-US" sz="1600" i="0" dirty="0"/>
              <a:t>Poor upgradeability</a:t>
            </a:r>
          </a:p>
          <a:p>
            <a:r>
              <a:rPr lang="en-US" sz="1800" dirty="0"/>
              <a:t>Analog Chain</a:t>
            </a:r>
          </a:p>
          <a:p>
            <a:pPr lvl="1"/>
            <a:r>
              <a:rPr lang="en-US" sz="1600" i="0" dirty="0"/>
              <a:t> RT settling time limitations</a:t>
            </a:r>
            <a:br>
              <a:rPr lang="en-US" sz="1600" i="0" dirty="0"/>
            </a:br>
            <a:endParaRPr lang="en-US" sz="1600" i="0" dirty="0"/>
          </a:p>
          <a:p>
            <a:r>
              <a:rPr lang="en-US" sz="1800" dirty="0">
                <a:solidFill>
                  <a:srgbClr val="C00000"/>
                </a:solidFill>
              </a:rPr>
              <a:t>Can we do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/>
          <a:lstStyle/>
          <a:p>
            <a:fld id="{F028C567-C893-478B-8134-9B7E019C1A37}" type="slidenum">
              <a:rPr lang="en-US" smtClean="0"/>
              <a:t>13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25D2B5-114D-4238-AC27-B3B8AC596AFD}"/>
              </a:ext>
            </a:extLst>
          </p:cNvPr>
          <p:cNvSpPr/>
          <p:nvPr/>
        </p:nvSpPr>
        <p:spPr>
          <a:xfrm>
            <a:off x="6263134" y="4651048"/>
            <a:ext cx="1179095" cy="96252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Scene-Generator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9BF60E-0979-4B22-8F36-19B3B68CA4C5}"/>
              </a:ext>
            </a:extLst>
          </p:cNvPr>
          <p:cNvSpPr/>
          <p:nvPr/>
        </p:nvSpPr>
        <p:spPr>
          <a:xfrm>
            <a:off x="8336574" y="4651047"/>
            <a:ext cx="1179095" cy="9625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Non-Uniformity Correction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F6C3A1-FE5A-47B2-862F-B5F7EC059B3B}"/>
              </a:ext>
            </a:extLst>
          </p:cNvPr>
          <p:cNvSpPr/>
          <p:nvPr/>
        </p:nvSpPr>
        <p:spPr>
          <a:xfrm>
            <a:off x="10410014" y="4651047"/>
            <a:ext cx="1179095" cy="9625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Projector</a:t>
            </a:r>
          </a:p>
        </p:txBody>
      </p:sp>
      <p:sp>
        <p:nvSpPr>
          <p:cNvPr id="14" name="Right Arrow 9">
            <a:extLst>
              <a:ext uri="{FF2B5EF4-FFF2-40B4-BE49-F238E27FC236}">
                <a16:creationId xmlns:a16="http://schemas.microsoft.com/office/drawing/2014/main" id="{1009C276-D964-48F5-9B79-4FA1DB053F01}"/>
              </a:ext>
            </a:extLst>
          </p:cNvPr>
          <p:cNvSpPr/>
          <p:nvPr/>
        </p:nvSpPr>
        <p:spPr>
          <a:xfrm>
            <a:off x="7588612" y="4891682"/>
            <a:ext cx="601579" cy="48126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0">
            <a:extLst>
              <a:ext uri="{FF2B5EF4-FFF2-40B4-BE49-F238E27FC236}">
                <a16:creationId xmlns:a16="http://schemas.microsoft.com/office/drawing/2014/main" id="{A567C969-81C3-4200-9DDF-E934CAE2239F}"/>
              </a:ext>
            </a:extLst>
          </p:cNvPr>
          <p:cNvSpPr/>
          <p:nvPr/>
        </p:nvSpPr>
        <p:spPr>
          <a:xfrm>
            <a:off x="9662052" y="4891682"/>
            <a:ext cx="601579" cy="48126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E987C3-519B-4FC6-95D7-AF672466F4FF}"/>
              </a:ext>
            </a:extLst>
          </p:cNvPr>
          <p:cNvSpPr txBox="1"/>
          <p:nvPr/>
        </p:nvSpPr>
        <p:spPr>
          <a:xfrm>
            <a:off x="5934972" y="4352082"/>
            <a:ext cx="1876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512X512@100hz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91174A-B169-466F-93D9-0E3B87EF6FCB}"/>
              </a:ext>
            </a:extLst>
          </p:cNvPr>
          <p:cNvSpPr txBox="1"/>
          <p:nvPr/>
        </p:nvSpPr>
        <p:spPr>
          <a:xfrm>
            <a:off x="10095221" y="4352081"/>
            <a:ext cx="1876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512X512@100hz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21B2E2-C190-45C0-BEF0-931CDFF3FBC1}"/>
              </a:ext>
            </a:extLst>
          </p:cNvPr>
          <p:cNvSpPr txBox="1"/>
          <p:nvPr/>
        </p:nvSpPr>
        <p:spPr>
          <a:xfrm>
            <a:off x="8059710" y="4352081"/>
            <a:ext cx="1876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512X512@100hz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23B75-568B-44F4-8E87-E4DAE7E3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168" y="691175"/>
            <a:ext cx="4586892" cy="123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0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85326CE-E8C0-4DD9-B97D-BFB0DFF3F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3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9960D-91F4-46F6-954A-3350016A0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cap="all" dirty="0"/>
              <a:t>Limitations Continued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5ECBBE91-3592-462A-8700-B36554E6A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646AE209-CD2C-4804-A22E-978C38614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24099E-829D-498A-A964-F2FBF0754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352" y="1340841"/>
            <a:ext cx="5132564" cy="43755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2852B-9ABE-4093-9045-EA8232FBF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028C567-C893-478B-8134-9B7E019C1A37}" type="slidenum">
              <a:rPr lang="en-US" smtClean="0"/>
              <a:pPr defTabSz="914400"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73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architect a dynamic scalable IRLED projection end-to-end system capable of  </a:t>
            </a:r>
          </a:p>
          <a:p>
            <a:pPr lvl="1"/>
            <a:r>
              <a:rPr lang="en-US" sz="1800" i="0" dirty="0"/>
              <a:t>High-performance operation</a:t>
            </a:r>
          </a:p>
          <a:p>
            <a:pPr lvl="1"/>
            <a:r>
              <a:rPr lang="en-US" sz="1800" i="0" dirty="0"/>
              <a:t>Sub-frame latency</a:t>
            </a:r>
          </a:p>
          <a:p>
            <a:pPr lvl="1"/>
            <a:r>
              <a:rPr lang="en-US" sz="1800" i="0" dirty="0"/>
              <a:t>Dynamic frame-rates</a:t>
            </a:r>
          </a:p>
          <a:p>
            <a:pPr lvl="1"/>
            <a:r>
              <a:rPr lang="en-US" sz="1800" i="0" dirty="0"/>
              <a:t>Intelligent Bandwidth utilization</a:t>
            </a:r>
          </a:p>
          <a:p>
            <a:pPr lvl="1"/>
            <a:r>
              <a:rPr lang="en-US" sz="1800" i="0" dirty="0"/>
              <a:t>Intelligent DAC utilization</a:t>
            </a:r>
          </a:p>
          <a:p>
            <a:pPr lvl="1"/>
            <a:r>
              <a:rPr lang="en-US" sz="1800" i="0" dirty="0"/>
              <a:t>Upgradeability / Generalizability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48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Bottlenecks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2" descr="Puppy chewing thin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981" y="164207"/>
            <a:ext cx="1780951" cy="236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9ED883-2726-44E6-AD97-746D9CAD9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509162" cy="3581400"/>
          </a:xfrm>
        </p:spPr>
        <p:txBody>
          <a:bodyPr>
            <a:noAutofit/>
          </a:bodyPr>
          <a:lstStyle/>
          <a:p>
            <a:r>
              <a:rPr lang="en-US" sz="1700" dirty="0"/>
              <a:t>Hardware limitations</a:t>
            </a:r>
          </a:p>
          <a:p>
            <a:pPr lvl="1"/>
            <a:r>
              <a:rPr lang="en-US" sz="1600" i="0" dirty="0"/>
              <a:t>Physical interconnect bandwidth and latency</a:t>
            </a:r>
          </a:p>
          <a:p>
            <a:pPr lvl="1"/>
            <a:r>
              <a:rPr lang="en-US" sz="1600" i="0" dirty="0"/>
              <a:t>FPGA/ASIC/IC clock rates</a:t>
            </a:r>
          </a:p>
          <a:p>
            <a:pPr lvl="1"/>
            <a:r>
              <a:rPr lang="en-US" sz="1600" i="0" dirty="0"/>
              <a:t>Analog chain settling times (DAC)</a:t>
            </a:r>
          </a:p>
          <a:p>
            <a:r>
              <a:rPr lang="en-US" sz="1700" dirty="0"/>
              <a:t>Software limitations</a:t>
            </a:r>
          </a:p>
          <a:p>
            <a:pPr lvl="1"/>
            <a:r>
              <a:rPr lang="en-US" sz="1600" i="0" dirty="0"/>
              <a:t>Computational/algorithmic limitations</a:t>
            </a:r>
          </a:p>
          <a:p>
            <a:pPr lvl="1"/>
            <a:r>
              <a:rPr lang="en-US" sz="1600" i="0" dirty="0"/>
              <a:t>Poorly optimized software / drivers</a:t>
            </a:r>
          </a:p>
          <a:p>
            <a:pPr lvl="1"/>
            <a:r>
              <a:rPr lang="en-US" sz="1600" i="0" dirty="0"/>
              <a:t>Fixed-frame display</a:t>
            </a:r>
          </a:p>
          <a:p>
            <a:pPr lvl="1"/>
            <a:r>
              <a:rPr lang="en-US" sz="1600" i="0" dirty="0"/>
              <a:t>Non-RT scheduling</a:t>
            </a:r>
          </a:p>
          <a:p>
            <a:pPr lvl="1"/>
            <a:r>
              <a:rPr lang="en-US" sz="1600" i="0" dirty="0"/>
              <a:t>Lack of control</a:t>
            </a:r>
          </a:p>
        </p:txBody>
      </p:sp>
    </p:spTree>
    <p:extLst>
      <p:ext uri="{BB962C8B-B14F-4D97-AF65-F5344CB8AC3E}">
        <p14:creationId xmlns:p14="http://schemas.microsoft.com/office/powerpoint/2010/main" val="3680839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Bottlenecks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2" descr="Puppy chewing thin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981" y="164207"/>
            <a:ext cx="1780951" cy="236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99D9D7-9645-4DE2-853E-9DDBD90878AA}"/>
              </a:ext>
            </a:extLst>
          </p:cNvPr>
          <p:cNvSpPr txBox="1">
            <a:spLocks/>
          </p:cNvSpPr>
          <p:nvPr/>
        </p:nvSpPr>
        <p:spPr>
          <a:xfrm>
            <a:off x="4868609" y="2325530"/>
            <a:ext cx="6643485" cy="4049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SzPct val="141000"/>
              <a:buFont typeface="Fira Code Medium" panose="020B0609050000020004" pitchFamily="49" charset="0"/>
              <a:buChar char="→"/>
            </a:pPr>
            <a:endParaRPr lang="en-US" sz="1700" i="0" dirty="0">
              <a:solidFill>
                <a:schemeClr val="tx1"/>
              </a:solidFill>
            </a:endParaRPr>
          </a:p>
          <a:p>
            <a:pPr lvl="2">
              <a:buSzPct val="141000"/>
              <a:buFont typeface="Fira Code Medium" panose="020B0609050000020004" pitchFamily="49" charset="0"/>
              <a:buChar char="→"/>
            </a:pPr>
            <a:r>
              <a:rPr 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Concurrency/Parallelization</a:t>
            </a:r>
            <a:b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endParaRPr lang="en-US" sz="1600" dirty="0">
              <a:solidFill>
                <a:schemeClr val="tx1"/>
              </a:solidFill>
            </a:endParaRPr>
          </a:p>
          <a:p>
            <a:pPr lvl="2">
              <a:buSzPct val="141000"/>
              <a:buFont typeface="Fira Code Medium" panose="020B0609050000020004" pitchFamily="49" charset="0"/>
              <a:buChar char="→"/>
            </a:pPr>
            <a:r>
              <a:rPr 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Concurrency/Parallelization</a:t>
            </a:r>
            <a:endParaRPr lang="en-US" sz="1600" dirty="0">
              <a:solidFill>
                <a:srgbClr val="C00000"/>
              </a:solidFill>
            </a:endParaRPr>
          </a:p>
          <a:p>
            <a:pPr lvl="2">
              <a:buSzPct val="141000"/>
              <a:buFont typeface="Fira Code Medium" panose="020B0609050000020004" pitchFamily="49" charset="0"/>
              <a:buChar char="→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Address only the pixels needed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spcBef>
                <a:spcPts val="1000"/>
              </a:spcBef>
              <a:buSzPct val="141000"/>
              <a:buFont typeface="Fira Code Medium" panose="020B0609050000020004" pitchFamily="49" charset="0"/>
              <a:buChar char="→"/>
            </a:pPr>
            <a:endParaRPr lang="en-US" sz="1700" i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2">
              <a:buSzPct val="141000"/>
              <a:buFont typeface="Fira Code Medium" panose="020B0609050000020004" pitchFamily="49" charset="0"/>
              <a:buChar char="→"/>
            </a:pPr>
            <a:r>
              <a:rPr 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Concurrency/Parallelization</a:t>
            </a:r>
            <a:endParaRPr lang="en-US" sz="1600" dirty="0">
              <a:solidFill>
                <a:schemeClr val="tx1"/>
              </a:solidFill>
            </a:endParaRPr>
          </a:p>
          <a:p>
            <a:pPr lvl="2">
              <a:buSzPct val="141000"/>
              <a:buFont typeface="Fira Code Medium" panose="020B0609050000020004" pitchFamily="49" charset="0"/>
              <a:buChar char="→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Don’t use</a:t>
            </a:r>
            <a:endParaRPr lang="en-US" sz="1600" dirty="0">
              <a:solidFill>
                <a:schemeClr val="tx1"/>
              </a:solidFill>
            </a:endParaRPr>
          </a:p>
          <a:p>
            <a:pPr lvl="2">
              <a:buSzPct val="141000"/>
              <a:buFont typeface="Fira Code Medium" panose="020B0609050000020004" pitchFamily="49" charset="0"/>
              <a:buChar char="→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Dynamic framerate + frame segmentation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  <a:p>
            <a:pPr lvl="2">
              <a:buSzPct val="141000"/>
              <a:buFont typeface="Fira Code Medium" panose="020B0609050000020004" pitchFamily="49" charset="0"/>
              <a:buChar char="→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Realtime schedule / DMA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  <a:p>
            <a:pPr lvl="2">
              <a:buSzPct val="141000"/>
              <a:buFont typeface="Fira Code Medium" panose="020B0609050000020004" pitchFamily="49" charset="0"/>
              <a:buChar char="→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Use a communication protocol with dynamic control built in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9ED883-2726-44E6-AD97-746D9CAD9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509162" cy="3581400"/>
          </a:xfrm>
        </p:spPr>
        <p:txBody>
          <a:bodyPr>
            <a:noAutofit/>
          </a:bodyPr>
          <a:lstStyle/>
          <a:p>
            <a:r>
              <a:rPr lang="en-US" sz="1700" dirty="0"/>
              <a:t>Hardware limitations</a:t>
            </a:r>
          </a:p>
          <a:p>
            <a:pPr lvl="1"/>
            <a:r>
              <a:rPr lang="en-US" sz="1600" i="0" dirty="0"/>
              <a:t>Physical interconnect bandwidth and latency</a:t>
            </a:r>
          </a:p>
          <a:p>
            <a:pPr lvl="1"/>
            <a:r>
              <a:rPr lang="en-US" sz="1600" i="0" dirty="0"/>
              <a:t>FPGA/ASIC/IC clock rates</a:t>
            </a:r>
          </a:p>
          <a:p>
            <a:pPr lvl="1"/>
            <a:r>
              <a:rPr lang="en-US" sz="1600" i="0" dirty="0"/>
              <a:t>Analog chain settling times (DAC)</a:t>
            </a:r>
          </a:p>
          <a:p>
            <a:r>
              <a:rPr lang="en-US" sz="1700" dirty="0"/>
              <a:t>Software limitations</a:t>
            </a:r>
          </a:p>
          <a:p>
            <a:pPr lvl="1"/>
            <a:r>
              <a:rPr lang="en-US" sz="1600" i="0" dirty="0"/>
              <a:t>Computational/algorithmic limitations</a:t>
            </a:r>
          </a:p>
          <a:p>
            <a:pPr lvl="1"/>
            <a:r>
              <a:rPr lang="en-US" sz="1600" i="0" dirty="0"/>
              <a:t>Poorly optimized software / drivers</a:t>
            </a:r>
          </a:p>
          <a:p>
            <a:pPr lvl="1"/>
            <a:r>
              <a:rPr lang="en-US" sz="1600" i="0" dirty="0"/>
              <a:t>Fixed-frame display</a:t>
            </a:r>
          </a:p>
          <a:p>
            <a:pPr lvl="1"/>
            <a:r>
              <a:rPr lang="en-US" sz="1600" i="0" dirty="0"/>
              <a:t>Non-RT scheduling</a:t>
            </a:r>
          </a:p>
          <a:p>
            <a:pPr lvl="1"/>
            <a:r>
              <a:rPr lang="en-US" sz="1600" i="0" dirty="0"/>
              <a:t>Lack of control</a:t>
            </a:r>
          </a:p>
        </p:txBody>
      </p:sp>
    </p:spTree>
    <p:extLst>
      <p:ext uri="{BB962C8B-B14F-4D97-AF65-F5344CB8AC3E}">
        <p14:creationId xmlns:p14="http://schemas.microsoft.com/office/powerpoint/2010/main" val="727243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 a Problem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97428" cy="3581400"/>
          </a:xfrm>
        </p:spPr>
        <p:txBody>
          <a:bodyPr/>
          <a:lstStyle/>
          <a:p>
            <a:r>
              <a:rPr lang="en-US" dirty="0"/>
              <a:t>How to architect a dynamic scalable IRLED projection end-to-end system capable of  </a:t>
            </a:r>
          </a:p>
          <a:p>
            <a:pPr lvl="1"/>
            <a:r>
              <a:rPr lang="en-US" sz="1800" i="0" dirty="0"/>
              <a:t>High-performance operation          </a:t>
            </a:r>
            <a:r>
              <a:rPr lang="en-US" sz="1800" i="0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 Control over bandwidth utilization and computation</a:t>
            </a:r>
            <a:endParaRPr lang="en-US" sz="1800" i="0" dirty="0">
              <a:solidFill>
                <a:schemeClr val="accent4">
                  <a:lumMod val="75000"/>
                </a:schemeClr>
              </a:solidFill>
            </a:endParaRPr>
          </a:p>
          <a:p>
            <a:pPr lvl="1"/>
            <a:r>
              <a:rPr lang="en-US" sz="1800" i="0" dirty="0"/>
              <a:t>Sub-frame latency                           </a:t>
            </a:r>
            <a:r>
              <a:rPr lang="en-US" sz="1800" i="0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 Control synchronization</a:t>
            </a:r>
            <a:endParaRPr lang="en-US" sz="1800" i="0" dirty="0">
              <a:solidFill>
                <a:schemeClr val="accent4">
                  <a:lumMod val="75000"/>
                </a:schemeClr>
              </a:solidFill>
            </a:endParaRPr>
          </a:p>
          <a:p>
            <a:pPr lvl="1"/>
            <a:r>
              <a:rPr lang="en-US" sz="1800" i="0" dirty="0"/>
              <a:t>Dynamic frame-rates                      </a:t>
            </a:r>
            <a:r>
              <a:rPr lang="en-US" sz="1800" i="0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 Control the sending of pixels/data</a:t>
            </a:r>
            <a:endParaRPr lang="en-US" sz="1800" i="0" dirty="0">
              <a:solidFill>
                <a:schemeClr val="accent4">
                  <a:lumMod val="75000"/>
                </a:schemeClr>
              </a:solidFill>
            </a:endParaRPr>
          </a:p>
          <a:p>
            <a:pPr lvl="1"/>
            <a:r>
              <a:rPr lang="en-US" sz="1800" i="0" dirty="0"/>
              <a:t>Intelligent Bandwidth utilization    </a:t>
            </a:r>
            <a:r>
              <a:rPr lang="en-US" sz="1800" i="0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 Send only pixels needed</a:t>
            </a:r>
            <a:endParaRPr lang="en-US" sz="1800" i="0" dirty="0">
              <a:solidFill>
                <a:schemeClr val="accent4">
                  <a:lumMod val="75000"/>
                </a:schemeClr>
              </a:solidFill>
            </a:endParaRPr>
          </a:p>
          <a:p>
            <a:pPr lvl="1"/>
            <a:r>
              <a:rPr lang="en-US" sz="1800" i="0" dirty="0"/>
              <a:t>Intelligent DAC utilization               </a:t>
            </a:r>
            <a:r>
              <a:rPr lang="en-US" sz="1800" i="0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 Address only pixels needed</a:t>
            </a:r>
            <a:endParaRPr lang="en-US" sz="1800" i="0" dirty="0">
              <a:solidFill>
                <a:schemeClr val="accent4">
                  <a:lumMod val="75000"/>
                </a:schemeClr>
              </a:solidFill>
            </a:endParaRPr>
          </a:p>
          <a:p>
            <a:pPr lvl="1"/>
            <a:r>
              <a:rPr lang="en-US" sz="1800" i="0" dirty="0"/>
              <a:t>Upgradeability / Generalizability   </a:t>
            </a:r>
            <a:r>
              <a:rPr lang="en-US" sz="1800" i="0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 Don’t tie design to specific hardware</a:t>
            </a:r>
            <a:endParaRPr lang="en-US" sz="1800" i="0" dirty="0">
              <a:solidFill>
                <a:schemeClr val="accent4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81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Solution: Packetized Display Protocol (PDP)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Summary:</a:t>
            </a:r>
          </a:p>
          <a:p>
            <a:pPr marL="841248" lvl="2">
              <a:spcBef>
                <a:spcPts val="1000"/>
              </a:spcBef>
            </a:pPr>
            <a:r>
              <a:rPr lang="en-US" dirty="0"/>
              <a:t>A physical layer agnostic method of pixel data transmission capable of providing and addressing latency guarantees while maximizing bandwidth utilization</a:t>
            </a:r>
          </a:p>
          <a:p>
            <a:r>
              <a:rPr lang="en-US" dirty="0"/>
              <a:t>Capable of</a:t>
            </a:r>
          </a:p>
          <a:p>
            <a:pPr lvl="1"/>
            <a:r>
              <a:rPr lang="en-US" sz="1800" i="0" dirty="0"/>
              <a:t>Fine-grained control over frame transmission and synchronization</a:t>
            </a:r>
          </a:p>
          <a:p>
            <a:pPr lvl="1"/>
            <a:r>
              <a:rPr lang="en-US" sz="1800" i="0" dirty="0"/>
              <a:t>Dynamic changing frame-rates from frame-to-frame</a:t>
            </a:r>
          </a:p>
          <a:p>
            <a:pPr lvl="1"/>
            <a:r>
              <a:rPr lang="en-US" sz="1800" i="0" dirty="0"/>
              <a:t>Dynamic sub-frame framerates</a:t>
            </a:r>
          </a:p>
          <a:p>
            <a:pPr lvl="1"/>
            <a:r>
              <a:rPr lang="en-US" sz="1800" i="0" dirty="0"/>
              <a:t>Diagnostic Information (timing constraints, etc.) allowing timing isolation</a:t>
            </a:r>
          </a:p>
          <a:p>
            <a:pPr lvl="1"/>
            <a:r>
              <a:rPr lang="en-US" sz="1800" i="0" dirty="0"/>
              <a:t>Extensibility</a:t>
            </a:r>
          </a:p>
          <a:p>
            <a:pPr lvl="1"/>
            <a:r>
              <a:rPr lang="en-US" sz="1800" i="0" dirty="0"/>
              <a:t>Fast decoding/processing</a:t>
            </a:r>
          </a:p>
          <a:p>
            <a:pPr lvl="1"/>
            <a:r>
              <a:rPr lang="en-US" sz="1800" i="0" dirty="0"/>
              <a:t>Random Access Writes</a:t>
            </a:r>
          </a:p>
          <a:p>
            <a:r>
              <a:rPr lang="en-US" dirty="0"/>
              <a:t>Aspects</a:t>
            </a:r>
          </a:p>
          <a:p>
            <a:pPr lvl="1"/>
            <a:r>
              <a:rPr lang="en-US" sz="1900" i="0" dirty="0"/>
              <a:t>Communication layer + Organization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61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2717E-7977-4735-B6CC-BA16F37F1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/>
              <a:t>Outline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965D4B48-C411-42F3-8C95-84473FC6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4635018"/>
              </p:ext>
            </p:extLst>
          </p:nvPr>
        </p:nvGraphicFramePr>
        <p:xfrm>
          <a:off x="1122972" y="2286000"/>
          <a:ext cx="99460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26BC1-09BC-41D9-83EB-199D3AE2B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028C567-C893-478B-8134-9B7E019C1A37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28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7E600175-39F0-43C7-8405-DD4579CF7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Decision chart">
            <a:extLst>
              <a:ext uri="{FF2B5EF4-FFF2-40B4-BE49-F238E27FC236}">
                <a16:creationId xmlns:a16="http://schemas.microsoft.com/office/drawing/2014/main" id="{E6977D04-5BB0-43C5-A01D-8CAD06E0B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4276" y="1263012"/>
            <a:ext cx="4331976" cy="4331976"/>
          </a:xfrm>
          <a:prstGeom prst="rect">
            <a:avLst/>
          </a:prstGeom>
        </p:spPr>
      </p:pic>
      <p:sp>
        <p:nvSpPr>
          <p:cNvPr id="17" name="Freeform 6">
            <a:extLst>
              <a:ext uri="{FF2B5EF4-FFF2-40B4-BE49-F238E27FC236}">
                <a16:creationId xmlns:a16="http://schemas.microsoft.com/office/drawing/2014/main" id="{DEB46E1F-0372-4440-887E-8B147731B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6E5D7-9AEC-4D8A-B115-CA741BA26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900" cap="all"/>
              <a:t>A Packetized Display Protocol (PDP) Architecture for IRLED Projection</a:t>
            </a:r>
            <a:br>
              <a:rPr lang="en-US" sz="3900" cap="all"/>
            </a:br>
            <a:endParaRPr lang="en-US" sz="3900" cap="al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D478F-E567-4B19-8E25-17C5245FD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028C567-C893-478B-8134-9B7E019C1A37}" type="slidenum">
              <a:rPr lang="en-US" smtClean="0"/>
              <a:pPr defTabSz="914400"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09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IRLED Projection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components operate at the same speed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78139" y="3697704"/>
            <a:ext cx="1179095" cy="96252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Scene-Generator</a:t>
            </a:r>
          </a:p>
        </p:txBody>
      </p:sp>
      <p:sp>
        <p:nvSpPr>
          <p:cNvPr id="7" name="Rectangle 6"/>
          <p:cNvSpPr/>
          <p:nvPr/>
        </p:nvSpPr>
        <p:spPr>
          <a:xfrm>
            <a:off x="3651579" y="3697703"/>
            <a:ext cx="1179095" cy="9625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Non-Uniformity Correction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5725019" y="3697703"/>
            <a:ext cx="1179095" cy="9625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Projector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903617" y="3938338"/>
            <a:ext cx="601579" cy="48126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977057" y="3938338"/>
            <a:ext cx="601579" cy="48126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65684" y="3398738"/>
            <a:ext cx="80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100hz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5822" y="3398737"/>
            <a:ext cx="80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100hz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55753" y="3398737"/>
            <a:ext cx="80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100hz</a:t>
            </a:r>
          </a:p>
        </p:txBody>
      </p:sp>
      <p:pic>
        <p:nvPicPr>
          <p:cNvPr id="4098" name="Picture 2" descr="https://qph.fs.quoracdn.net/main-qimg-fe1faf82205128d135d87ba02d0e44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847" y="2335878"/>
            <a:ext cx="3667125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184407" y="1916668"/>
            <a:ext cx="80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100hz</a:t>
            </a:r>
          </a:p>
        </p:txBody>
      </p:sp>
    </p:spTree>
    <p:extLst>
      <p:ext uri="{BB962C8B-B14F-4D97-AF65-F5344CB8AC3E}">
        <p14:creationId xmlns:p14="http://schemas.microsoft.com/office/powerpoint/2010/main" val="1513779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Alternative: Frame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Slice frames into regions</a:t>
            </a:r>
          </a:p>
          <a:p>
            <a:pPr lvl="1"/>
            <a:r>
              <a:rPr lang="en-US" sz="1800" i="0" dirty="0"/>
              <a:t>Variable framerates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22</a:t>
            </a:fld>
            <a:endParaRPr lang="en-US"/>
          </a:p>
        </p:txBody>
      </p:sp>
      <p:pic>
        <p:nvPicPr>
          <p:cNvPr id="3074" name="Picture 2" descr="https://lh5.googleusercontent.com/5mmcV4KZXYhIPx1_dtk3C1iFr4y-haU0Pr0T5HNfnQxwJfNrq6sD7lCCSD3BTB9wrhoXLpxKLwW61_R-4ZYlVDM8us0XV_gHe2JtD1l_13lg-TeEUkLMTDWPm48V9NptPxpwxT0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117558"/>
            <a:ext cx="4981575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582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Segmentation Cont.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5311943" cy="35814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operates at 500hz</a:t>
            </a:r>
          </a:p>
          <a:p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 operates at 20hz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1800" i="0" dirty="0"/>
              <a:t>Intelligent Bandwidth utilization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Need to define system components and interactions</a:t>
            </a:r>
          </a:p>
          <a:p>
            <a:pPr marL="530352" lvl="1" indent="0">
              <a:buNone/>
            </a:pPr>
            <a:r>
              <a:rPr lang="en-US" i="0" dirty="0">
                <a:sym typeface="Wingdings" panose="05000000000000000000" pitchFamily="2" charset="2"/>
              </a:rPr>
              <a:t> </a:t>
            </a:r>
            <a:r>
              <a:rPr lang="en-US" sz="1800" i="0" dirty="0">
                <a:sym typeface="Wingdings" panose="05000000000000000000" pitchFamily="2" charset="2"/>
              </a:rPr>
              <a:t>Abstract Machine Model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23</a:t>
            </a:fld>
            <a:endParaRPr lang="en-US"/>
          </a:p>
        </p:txBody>
      </p:sp>
      <p:pic>
        <p:nvPicPr>
          <p:cNvPr id="4098" name="Picture 2" descr="https://qph.fs.quoracdn.net/main-qimg-fe1faf82205128d135d87ba02d0e44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795" y="1946608"/>
            <a:ext cx="3667125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513720" y="3382629"/>
            <a:ext cx="2472491" cy="691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752974" y="4537663"/>
            <a:ext cx="1878927" cy="1095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76048" y="1840831"/>
            <a:ext cx="3904247" cy="39162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20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Machine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AMM</a:t>
            </a:r>
          </a:p>
          <a:p>
            <a:pPr lvl="1"/>
            <a:r>
              <a:rPr lang="en-US" i="0" dirty="0"/>
              <a:t>Abstract hardware representation of a system organizing a system into layers each providing a set of services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i="0" dirty="0"/>
              <a:t>Scalable</a:t>
            </a:r>
          </a:p>
          <a:p>
            <a:pPr lvl="1"/>
            <a:r>
              <a:rPr lang="en-US" i="0" dirty="0"/>
              <a:t>Captures hardware components without limiting the design to specific hardware</a:t>
            </a:r>
          </a:p>
          <a:p>
            <a:pPr lvl="1"/>
            <a:r>
              <a:rPr lang="en-US" i="0" dirty="0"/>
              <a:t>Functionally equivalent to classical IRLED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AMM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Scene Generator</a:t>
            </a:r>
          </a:p>
          <a:p>
            <a:pPr lvl="1"/>
            <a:r>
              <a:rPr lang="en-US" i="0" dirty="0"/>
              <a:t>Creating a scene</a:t>
            </a:r>
          </a:p>
          <a:p>
            <a:pPr lvl="1"/>
            <a:r>
              <a:rPr lang="en-US" i="0" dirty="0"/>
              <a:t>Internal computational and bandwidth limitations</a:t>
            </a:r>
          </a:p>
          <a:p>
            <a:r>
              <a:rPr lang="en-US" dirty="0"/>
              <a:t>Compositor</a:t>
            </a:r>
          </a:p>
          <a:p>
            <a:pPr lvl="1"/>
            <a:r>
              <a:rPr lang="en-US" i="0" dirty="0"/>
              <a:t>Non-uniformity correction &amp; Array data formatting</a:t>
            </a:r>
          </a:p>
          <a:p>
            <a:pPr lvl="1"/>
            <a:r>
              <a:rPr lang="en-US" i="0" dirty="0"/>
              <a:t>Compositing (combining of image data, segmenting of image data, etc.)</a:t>
            </a:r>
          </a:p>
          <a:p>
            <a:pPr lvl="1"/>
            <a:r>
              <a:rPr lang="en-US" i="0" dirty="0"/>
              <a:t>Internal computational and bandwidth limitations</a:t>
            </a:r>
          </a:p>
          <a:p>
            <a:r>
              <a:rPr lang="en-US" dirty="0"/>
              <a:t>Projector Tile</a:t>
            </a:r>
          </a:p>
          <a:p>
            <a:pPr lvl="1"/>
            <a:r>
              <a:rPr lang="en-US" i="0" dirty="0"/>
              <a:t>Displaying pixel data</a:t>
            </a:r>
          </a:p>
          <a:p>
            <a:pPr lvl="1"/>
            <a:r>
              <a:rPr lang="en-US" i="0" dirty="0"/>
              <a:t>Internal computational and bandwidth limitations</a:t>
            </a:r>
          </a:p>
          <a:p>
            <a:r>
              <a:rPr lang="en-US" dirty="0"/>
              <a:t>Communication Links</a:t>
            </a:r>
          </a:p>
          <a:p>
            <a:pPr lvl="1"/>
            <a:r>
              <a:rPr lang="en-US" i="0" dirty="0"/>
              <a:t>Interfaces data transfers over</a:t>
            </a:r>
          </a:p>
          <a:p>
            <a:pPr lvl="1"/>
            <a:r>
              <a:rPr lang="en-US" i="0" dirty="0"/>
              <a:t>Bandwidth limitations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7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PDP Abstract Machine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Component breakdown:</a:t>
            </a:r>
          </a:p>
          <a:p>
            <a:pPr lvl="1"/>
            <a:r>
              <a:rPr lang="en-US" sz="1800" i="0" dirty="0"/>
              <a:t>1 to N Scene Generators</a:t>
            </a:r>
          </a:p>
          <a:p>
            <a:pPr lvl="1"/>
            <a:r>
              <a:rPr lang="en-US" sz="1800" i="0" dirty="0"/>
              <a:t>1 to M Compositors</a:t>
            </a:r>
          </a:p>
          <a:p>
            <a:pPr lvl="1"/>
            <a:r>
              <a:rPr lang="en-US" sz="1800" i="0" dirty="0"/>
              <a:t>1 to P Projector Tiles</a:t>
            </a:r>
          </a:p>
          <a:p>
            <a:r>
              <a:rPr lang="en-US" dirty="0"/>
              <a:t>Benefits</a:t>
            </a:r>
          </a:p>
          <a:p>
            <a:pPr lvl="1"/>
            <a:r>
              <a:rPr lang="en-US" sz="1800" i="0" dirty="0"/>
              <a:t>Scalability</a:t>
            </a:r>
          </a:p>
          <a:p>
            <a:pPr lvl="1"/>
            <a:r>
              <a:rPr lang="en-US" sz="1800" i="0" dirty="0"/>
              <a:t>Distributed</a:t>
            </a:r>
          </a:p>
          <a:p>
            <a:pPr lvl="1"/>
            <a:r>
              <a:rPr lang="en-US" sz="1800" i="0" dirty="0"/>
              <a:t>Generalizable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26</a:t>
            </a:fld>
            <a:endParaRPr lang="en-US"/>
          </a:p>
        </p:txBody>
      </p:sp>
      <p:pic>
        <p:nvPicPr>
          <p:cNvPr id="7170" name="Picture 2" descr="https://lh5.googleusercontent.com/q0ScBUbBhD7w9O50_CXa3-E1xq689HYaGc3tkqUVDS-2EM3_eNES_8ca2HovXrVyBBwwHnGzWNJCVRa1t3nWbDsb_vcRHWleMH6oT1UFwD6BWc3TNkxCOJcWxXPAe2dANUfJE7Uz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270" y="1572699"/>
            <a:ext cx="2979988" cy="465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394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3807995" cy="3581400"/>
          </a:xfrm>
        </p:spPr>
        <p:txBody>
          <a:bodyPr/>
          <a:lstStyle/>
          <a:p>
            <a:r>
              <a:rPr lang="en-US" dirty="0"/>
              <a:t>Video of Data (generated in parts or as a whole)</a:t>
            </a:r>
          </a:p>
          <a:p>
            <a:r>
              <a:rPr lang="en-US" dirty="0"/>
              <a:t>Segment frames into sub-frames</a:t>
            </a:r>
          </a:p>
          <a:p>
            <a:r>
              <a:rPr lang="en-US" dirty="0"/>
              <a:t>Each with variable frame operation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27</a:t>
            </a:fld>
            <a:endParaRPr lang="en-US"/>
          </a:p>
        </p:txBody>
      </p:sp>
      <p:pic>
        <p:nvPicPr>
          <p:cNvPr id="8194" name="Picture 2" descr="https://lh4.googleusercontent.com/qBSC9uJjtgRwb1y81QTswUGNv1jnJEzWllUaQY2A0FckbLjhk1Hk9o8ZKQtc4LYLTjvtC9Z6oHIMygx8OscfvrnF1MS8hjGIr237C6_cCCwEavZB3BFDY_CXEbztKo1jUQ3N8Sv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228" y="2330115"/>
            <a:ext cx="5943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808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AMM Operation: simplified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5095374" cy="3581400"/>
          </a:xfrm>
        </p:spPr>
        <p:txBody>
          <a:bodyPr/>
          <a:lstStyle/>
          <a:p>
            <a:r>
              <a:rPr lang="en-US" dirty="0"/>
              <a:t>Generate and send frame data</a:t>
            </a:r>
          </a:p>
          <a:p>
            <a:pPr lvl="1"/>
            <a:r>
              <a:rPr lang="en-US" sz="1800" i="0" dirty="0"/>
              <a:t>In whole or parts</a:t>
            </a:r>
          </a:p>
          <a:p>
            <a:r>
              <a:rPr lang="en-US" dirty="0"/>
              <a:t>Composite frames and segmenting them</a:t>
            </a:r>
          </a:p>
          <a:p>
            <a:pPr lvl="1"/>
            <a:r>
              <a:rPr lang="en-US" sz="1800" i="0" dirty="0"/>
              <a:t>Change delta of frames</a:t>
            </a:r>
          </a:p>
          <a:p>
            <a:pPr lvl="1"/>
            <a:r>
              <a:rPr lang="en-US" sz="1800" i="0" dirty="0"/>
              <a:t>Relying on scene-generator to provide annotated priorities</a:t>
            </a:r>
          </a:p>
          <a:p>
            <a:r>
              <a:rPr lang="en-US" dirty="0"/>
              <a:t>Sending and displaying data in RA-ordering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28</a:t>
            </a:fld>
            <a:endParaRPr lang="en-US"/>
          </a:p>
        </p:txBody>
      </p:sp>
      <p:pic>
        <p:nvPicPr>
          <p:cNvPr id="9218" name="Picture 2" descr="https://lh3.googleusercontent.com/lYnVpbDIGchFJKfSwfKPgfGEtu8tJ59gvtdbMpvGhgKBK_js7Cv_Sk0lwkMrQUdLwyO1rIPD16JcY1d0wSNOQx25bf7w-UV6Tdt0DDTLcIXIDt37g4rv-brc2BsFG-izA4BH8W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266" y="1578139"/>
            <a:ext cx="3596940" cy="487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201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Efficient intelligent bandwidth utilization</a:t>
            </a:r>
          </a:p>
          <a:p>
            <a:pPr lvl="1"/>
            <a:r>
              <a:rPr lang="en-US" sz="1800" i="0" dirty="0"/>
              <a:t>No longer limited to HW bandwidth</a:t>
            </a:r>
          </a:p>
          <a:p>
            <a:r>
              <a:rPr lang="en-US" dirty="0"/>
              <a:t>Efficient DAC timing</a:t>
            </a:r>
            <a:endParaRPr lang="en-US" i="0" dirty="0"/>
          </a:p>
          <a:p>
            <a:pPr lvl="1"/>
            <a:r>
              <a:rPr lang="en-US" sz="1800" i="0" dirty="0"/>
              <a:t>No longer need to assume worst-case (whole frame) timings for DAC operation</a:t>
            </a:r>
          </a:p>
          <a:p>
            <a:r>
              <a:rPr lang="en-US" dirty="0"/>
              <a:t>Dynamic high frame-rate operation</a:t>
            </a:r>
          </a:p>
          <a:p>
            <a:pPr lvl="1"/>
            <a:r>
              <a:rPr lang="en-US" sz="1800" i="0" dirty="0"/>
              <a:t>Computation is cheap and parallelizable</a:t>
            </a:r>
          </a:p>
          <a:p>
            <a:r>
              <a:rPr lang="en-US" dirty="0"/>
              <a:t>Control</a:t>
            </a:r>
          </a:p>
          <a:p>
            <a:pPr lvl="1"/>
            <a:r>
              <a:rPr lang="en-US" sz="1800" i="0" dirty="0"/>
              <a:t>We retain control over when how data moves without being tied to specific hardware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27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E600175-39F0-43C7-8405-DD4579CF7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Projector">
            <a:extLst>
              <a:ext uri="{FF2B5EF4-FFF2-40B4-BE49-F238E27FC236}">
                <a16:creationId xmlns:a16="http://schemas.microsoft.com/office/drawing/2014/main" id="{20F0A8D6-A316-435B-9151-55759BE2E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4276" y="1263012"/>
            <a:ext cx="4331976" cy="4331976"/>
          </a:xfrm>
          <a:prstGeom prst="rect">
            <a:avLst/>
          </a:prstGeom>
        </p:spPr>
      </p:pic>
      <p:sp>
        <p:nvSpPr>
          <p:cNvPr id="21" name="Freeform 6">
            <a:extLst>
              <a:ext uri="{FF2B5EF4-FFF2-40B4-BE49-F238E27FC236}">
                <a16:creationId xmlns:a16="http://schemas.microsoft.com/office/drawing/2014/main" id="{DEB46E1F-0372-4440-887E-8B147731B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76691D1-2947-40EA-A439-2C61A978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 sz="5400" cap="all" dirty="0"/>
              <a:t>Introduction to IRLED Scene Projector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09B0A-D8FA-4ED2-BC4E-8D9E5B23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028C567-C893-478B-8134-9B7E019C1A37}" type="slidenum">
              <a:rPr lang="en-US" smtClean="0"/>
              <a:pPr defTabSz="914400"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20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PDP communication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  <a:p>
            <a:pPr lvl="1"/>
            <a:r>
              <a:rPr lang="en-US" sz="1800" i="0" dirty="0"/>
              <a:t>Fast decode/process</a:t>
            </a:r>
          </a:p>
          <a:p>
            <a:pPr lvl="1"/>
            <a:r>
              <a:rPr lang="en-US" sz="1800" i="0" dirty="0"/>
              <a:t>Low-overhead</a:t>
            </a:r>
          </a:p>
          <a:p>
            <a:pPr lvl="1"/>
            <a:r>
              <a:rPr lang="en-US" sz="1800" i="0" dirty="0"/>
              <a:t>Command oriented</a:t>
            </a:r>
          </a:p>
          <a:p>
            <a:r>
              <a:rPr lang="en-US" dirty="0"/>
              <a:t>Packet types</a:t>
            </a:r>
          </a:p>
          <a:p>
            <a:pPr lvl="1"/>
            <a:r>
              <a:rPr lang="en-US" sz="1800" i="0" dirty="0"/>
              <a:t>Pixel data packets</a:t>
            </a:r>
          </a:p>
          <a:p>
            <a:pPr lvl="1"/>
            <a:r>
              <a:rPr lang="en-US" sz="1800" i="0" dirty="0"/>
              <a:t>Synchronization packets</a:t>
            </a:r>
          </a:p>
          <a:p>
            <a:pPr lvl="1"/>
            <a:r>
              <a:rPr lang="en-US" sz="1800" i="0" dirty="0"/>
              <a:t>Debug packets</a:t>
            </a:r>
          </a:p>
          <a:p>
            <a:pPr lvl="1"/>
            <a:r>
              <a:rPr lang="en-US" sz="1800" i="0" dirty="0"/>
              <a:t>Etc.</a:t>
            </a:r>
          </a:p>
          <a:p>
            <a:endParaRPr lang="en-US" dirty="0"/>
          </a:p>
          <a:p>
            <a:pPr lvl="1"/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87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Minimize what we need</a:t>
            </a:r>
          </a:p>
          <a:p>
            <a:r>
              <a:rPr lang="en-US" dirty="0"/>
              <a:t>Possible Solutions</a:t>
            </a:r>
          </a:p>
          <a:p>
            <a:pPr lvl="1"/>
            <a:r>
              <a:rPr lang="en-US" sz="1900" i="0" dirty="0"/>
              <a:t>X, Y, Size, Variable pixel data format</a:t>
            </a:r>
          </a:p>
          <a:p>
            <a:pPr lvl="1"/>
            <a:r>
              <a:rPr lang="en-US" sz="1900" i="0" dirty="0"/>
              <a:t>X start, X end, Y start, Y end, Variable pixel data format</a:t>
            </a:r>
          </a:p>
          <a:p>
            <a:pPr lvl="1"/>
            <a:r>
              <a:rPr lang="en-US" sz="1900" i="0" dirty="0"/>
              <a:t>Consider the sizes of each field and resolutions</a:t>
            </a:r>
          </a:p>
          <a:p>
            <a:pPr lvl="1"/>
            <a:r>
              <a:rPr lang="en-US" sz="1900" i="0" dirty="0"/>
              <a:t>Efficiency</a:t>
            </a:r>
          </a:p>
          <a:p>
            <a:r>
              <a:rPr lang="en-US" dirty="0">
                <a:solidFill>
                  <a:schemeClr val="tx1"/>
                </a:solidFill>
              </a:rPr>
              <a:t>Considerations</a:t>
            </a:r>
          </a:p>
          <a:p>
            <a:pPr lvl="1"/>
            <a:r>
              <a:rPr lang="en-US" i="0" dirty="0">
                <a:solidFill>
                  <a:schemeClr val="tx1"/>
                </a:solidFill>
              </a:rPr>
              <a:t>Byte alignment: Most computer architectures and HW use at-least 8-bit alignment for ISA and bus widths</a:t>
            </a:r>
          </a:p>
          <a:p>
            <a:pPr lvl="1"/>
            <a:r>
              <a:rPr lang="en-US" i="0" dirty="0">
                <a:solidFill>
                  <a:schemeClr val="tx1"/>
                </a:solidFill>
              </a:rPr>
              <a:t>Computations/Comparisons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16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Fix-width fields</a:t>
            </a:r>
          </a:p>
          <a:p>
            <a:pPr lvl="1"/>
            <a:r>
              <a:rPr lang="en-US" sz="1800" i="0" dirty="0"/>
              <a:t>simplify decoding/processing HW and implementation</a:t>
            </a:r>
          </a:p>
          <a:p>
            <a:r>
              <a:rPr lang="en-US" dirty="0"/>
              <a:t>WORD size &gt;= 2^16, assume power of 2</a:t>
            </a:r>
          </a:p>
          <a:p>
            <a:pPr lvl="1"/>
            <a:r>
              <a:rPr lang="en-US" sz="1800" i="0" dirty="0"/>
              <a:t>65536 by 65536 array size</a:t>
            </a:r>
          </a:p>
          <a:p>
            <a:pPr lvl="1"/>
            <a:r>
              <a:rPr lang="en-US" sz="1800" i="0" dirty="0"/>
              <a:t>Need to consider pixel resolution as well</a:t>
            </a:r>
          </a:p>
          <a:p>
            <a:pPr lvl="1"/>
            <a:r>
              <a:rPr lang="en-US" sz="1800" i="0" dirty="0"/>
              <a:t>Simplify operations through alignment</a:t>
            </a:r>
          </a:p>
          <a:p>
            <a:r>
              <a:rPr lang="en-US" dirty="0"/>
              <a:t>Region: X start, X end, Y start, Y end</a:t>
            </a:r>
          </a:p>
          <a:p>
            <a:pPr lvl="1"/>
            <a:r>
              <a:rPr lang="en-US" sz="1800" i="0" dirty="0"/>
              <a:t>Utilize a single unified coordinate system </a:t>
            </a:r>
            <a:r>
              <a:rPr lang="en-US" sz="1800" i="0" dirty="0">
                <a:sym typeface="Wingdings" panose="05000000000000000000" pitchFamily="2" charset="2"/>
              </a:rPr>
              <a:t> minimize translations</a:t>
            </a:r>
          </a:p>
          <a:p>
            <a:pPr lvl="1"/>
            <a:r>
              <a:rPr lang="en-US" sz="1800" i="0" dirty="0">
                <a:sym typeface="Wingdings" panose="05000000000000000000" pitchFamily="2" charset="2"/>
              </a:rPr>
              <a:t>Reduce computational complexity in HW and compositor</a:t>
            </a:r>
          </a:p>
          <a:p>
            <a:pPr lvl="2"/>
            <a:r>
              <a:rPr lang="en-US" sz="1600" dirty="0">
                <a:sym typeface="Wingdings" panose="05000000000000000000" pitchFamily="2" charset="2"/>
              </a:rPr>
              <a:t>Avoid 2N</a:t>
            </a:r>
            <a:r>
              <a:rPr lang="en-US" sz="1600" baseline="30000" dirty="0">
                <a:sym typeface="Wingdings" panose="05000000000000000000" pitchFamily="2" charset="2"/>
              </a:rPr>
              <a:t>2</a:t>
            </a:r>
            <a:r>
              <a:rPr lang="en-US" sz="1600" dirty="0">
                <a:sym typeface="Wingdings" panose="05000000000000000000" pitchFamily="2" charset="2"/>
              </a:rPr>
              <a:t> additional comparisons for compositing (for translation)</a:t>
            </a:r>
          </a:p>
          <a:p>
            <a:pPr lvl="2"/>
            <a:r>
              <a:rPr lang="en-US" sz="1600" dirty="0">
                <a:sym typeface="Wingdings" panose="05000000000000000000" pitchFamily="2" charset="2"/>
              </a:rPr>
              <a:t>Remove unneeded computations in back-end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83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Implementation: Reducing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Doesn’t violate our AMM</a:t>
            </a:r>
          </a:p>
          <a:p>
            <a:r>
              <a:rPr lang="en-US" dirty="0"/>
              <a:t>Pretty Simple: Maps to what we have currently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262" y="3820532"/>
            <a:ext cx="6793876" cy="14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34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  <a:p>
            <a:pPr lvl="1"/>
            <a:r>
              <a:rPr lang="en-US" i="0" dirty="0"/>
              <a:t>Let’s use HDMI as a transport layer for our protocol</a:t>
            </a:r>
          </a:p>
          <a:p>
            <a:pPr lvl="1"/>
            <a:r>
              <a:rPr lang="en-US" i="0" dirty="0"/>
              <a:t>Design Custom mode-lines to minimize overhead</a:t>
            </a:r>
          </a:p>
          <a:p>
            <a:pPr lvl="1"/>
            <a:r>
              <a:rPr lang="en-US" i="0" dirty="0"/>
              <a:t>We already have hardware and software for this</a:t>
            </a:r>
          </a:p>
          <a:p>
            <a:r>
              <a:rPr lang="en-US" dirty="0"/>
              <a:t>Details</a:t>
            </a:r>
          </a:p>
          <a:p>
            <a:pPr lvl="1"/>
            <a:r>
              <a:rPr lang="en-US" i="0" dirty="0"/>
              <a:t>Use a small mode line to transfer data</a:t>
            </a:r>
          </a:p>
          <a:p>
            <a:pPr lvl="1"/>
            <a:r>
              <a:rPr lang="en-US" i="0" dirty="0"/>
              <a:t>Define WORD size as 24-bit (since HDMI uses 24-bit)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C189CB5-DF89-473D-BB0B-5753100FD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400818"/>
              </p:ext>
            </p:extLst>
          </p:nvPr>
        </p:nvGraphicFramePr>
        <p:xfrm>
          <a:off x="1983129" y="5013325"/>
          <a:ext cx="8796759" cy="854075"/>
        </p:xfrm>
        <a:graphic>
          <a:graphicData uri="http://schemas.openxmlformats.org/drawingml/2006/table">
            <a:tbl>
              <a:tblPr firstRow="1" firstCol="1" bandRow="1"/>
              <a:tblGrid>
                <a:gridCol w="1850212">
                  <a:extLst>
                    <a:ext uri="{9D8B030D-6E8A-4147-A177-3AD203B41FA5}">
                      <a16:colId xmlns:a16="http://schemas.microsoft.com/office/drawing/2014/main" val="3730780441"/>
                    </a:ext>
                  </a:extLst>
                </a:gridCol>
                <a:gridCol w="1028004">
                  <a:extLst>
                    <a:ext uri="{9D8B030D-6E8A-4147-A177-3AD203B41FA5}">
                      <a16:colId xmlns:a16="http://schemas.microsoft.com/office/drawing/2014/main" val="2448142834"/>
                    </a:ext>
                  </a:extLst>
                </a:gridCol>
                <a:gridCol w="1291072">
                  <a:extLst>
                    <a:ext uri="{9D8B030D-6E8A-4147-A177-3AD203B41FA5}">
                      <a16:colId xmlns:a16="http://schemas.microsoft.com/office/drawing/2014/main" val="387600190"/>
                    </a:ext>
                  </a:extLst>
                </a:gridCol>
                <a:gridCol w="1151286">
                  <a:extLst>
                    <a:ext uri="{9D8B030D-6E8A-4147-A177-3AD203B41FA5}">
                      <a16:colId xmlns:a16="http://schemas.microsoft.com/office/drawing/2014/main" val="2420213423"/>
                    </a:ext>
                  </a:extLst>
                </a:gridCol>
                <a:gridCol w="1157110">
                  <a:extLst>
                    <a:ext uri="{9D8B030D-6E8A-4147-A177-3AD203B41FA5}">
                      <a16:colId xmlns:a16="http://schemas.microsoft.com/office/drawing/2014/main" val="2431447491"/>
                    </a:ext>
                  </a:extLst>
                </a:gridCol>
                <a:gridCol w="1151286">
                  <a:extLst>
                    <a:ext uri="{9D8B030D-6E8A-4147-A177-3AD203B41FA5}">
                      <a16:colId xmlns:a16="http://schemas.microsoft.com/office/drawing/2014/main" val="4265684554"/>
                    </a:ext>
                  </a:extLst>
                </a:gridCol>
                <a:gridCol w="1167789">
                  <a:extLst>
                    <a:ext uri="{9D8B030D-6E8A-4147-A177-3AD203B41FA5}">
                      <a16:colId xmlns:a16="http://schemas.microsoft.com/office/drawing/2014/main" val="3803504006"/>
                    </a:ext>
                  </a:extLst>
                </a:gridCol>
              </a:tblGrid>
              <a:tr h="1708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Type ID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Type Specific Fields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046913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From Stream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0x0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978235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Draw Region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0x1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 start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 End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 Start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 End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108817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Array Reset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0x2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497983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Wait until Vsync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0x3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004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693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CDAEBAD-F3BE-433C-BEE5-D8EB4DF7B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A3957AE-A940-4E68-87B4-0E45E7C91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760C852-3FFF-4139-9954-94B7B6788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905775-BAD2-47B9-B9B3-3779E3FC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544" y="1649691"/>
            <a:ext cx="2611225" cy="22369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cap="all" dirty="0"/>
              <a:t>HDMI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7FBD3D-6F23-4D58-B82B-0D6199C86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819" r="-2" b="-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02777-C884-4E30-9929-872293FE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028C567-C893-478B-8134-9B7E019C1A3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2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Active Video Frame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75347" y="1913021"/>
            <a:ext cx="9499237" cy="40426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75347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68379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065421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462463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855495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252537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645569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042611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35643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832184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225216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621658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014690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411132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804164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201206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67" name="Rectangle 66"/>
          <p:cNvSpPr/>
          <p:nvPr/>
        </p:nvSpPr>
        <p:spPr>
          <a:xfrm>
            <a:off x="7598248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995290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392332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70" name="Rectangle 69"/>
          <p:cNvSpPr/>
          <p:nvPr/>
        </p:nvSpPr>
        <p:spPr>
          <a:xfrm>
            <a:off x="8789374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71" name="Rectangle 70"/>
          <p:cNvSpPr/>
          <p:nvPr/>
        </p:nvSpPr>
        <p:spPr>
          <a:xfrm>
            <a:off x="9186416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72" name="Rectangle 71"/>
          <p:cNvSpPr/>
          <p:nvPr/>
        </p:nvSpPr>
        <p:spPr>
          <a:xfrm>
            <a:off x="9583458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73" name="Rectangle 72"/>
          <p:cNvSpPr/>
          <p:nvPr/>
        </p:nvSpPr>
        <p:spPr>
          <a:xfrm>
            <a:off x="9980500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0377542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75" name="Rectangle 74"/>
          <p:cNvSpPr/>
          <p:nvPr/>
        </p:nvSpPr>
        <p:spPr>
          <a:xfrm>
            <a:off x="1275347" y="2322095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76" name="Rectangle 75"/>
          <p:cNvSpPr/>
          <p:nvPr/>
        </p:nvSpPr>
        <p:spPr>
          <a:xfrm>
            <a:off x="1668379" y="2322095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77" name="Rectangle 76"/>
          <p:cNvSpPr/>
          <p:nvPr/>
        </p:nvSpPr>
        <p:spPr>
          <a:xfrm>
            <a:off x="2065421" y="2322095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78" name="Rectangle 77"/>
          <p:cNvSpPr/>
          <p:nvPr/>
        </p:nvSpPr>
        <p:spPr>
          <a:xfrm>
            <a:off x="2462463" y="2322095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79" name="Rectangle 78"/>
          <p:cNvSpPr/>
          <p:nvPr/>
        </p:nvSpPr>
        <p:spPr>
          <a:xfrm>
            <a:off x="2855495" y="2322095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252537" y="2322095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645569" y="2322095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042611" y="2322095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3" name="Rectangle 82"/>
          <p:cNvSpPr/>
          <p:nvPr/>
        </p:nvSpPr>
        <p:spPr>
          <a:xfrm>
            <a:off x="4432537" y="2322095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825569" y="2322095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6" name="Rectangle 85"/>
          <p:cNvSpPr/>
          <p:nvPr/>
        </p:nvSpPr>
        <p:spPr>
          <a:xfrm>
            <a:off x="5224616" y="2322095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7" name="Rectangle 86"/>
          <p:cNvSpPr/>
          <p:nvPr/>
        </p:nvSpPr>
        <p:spPr>
          <a:xfrm>
            <a:off x="5621403" y="2322095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8" name="Rectangle 87"/>
          <p:cNvSpPr/>
          <p:nvPr/>
        </p:nvSpPr>
        <p:spPr>
          <a:xfrm>
            <a:off x="6016915" y="2322095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9" name="Rectangle 88"/>
          <p:cNvSpPr/>
          <p:nvPr/>
        </p:nvSpPr>
        <p:spPr>
          <a:xfrm>
            <a:off x="6410877" y="2322095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90" name="Rectangle 89"/>
          <p:cNvSpPr/>
          <p:nvPr/>
        </p:nvSpPr>
        <p:spPr>
          <a:xfrm>
            <a:off x="6803054" y="2322095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91" name="Rectangle 90"/>
          <p:cNvSpPr/>
          <p:nvPr/>
        </p:nvSpPr>
        <p:spPr>
          <a:xfrm>
            <a:off x="7199155" y="2322095"/>
            <a:ext cx="396769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92" name="Rectangle 91"/>
          <p:cNvSpPr/>
          <p:nvPr/>
        </p:nvSpPr>
        <p:spPr>
          <a:xfrm>
            <a:off x="7595924" y="2322095"/>
            <a:ext cx="403468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93" name="Rectangle 92"/>
          <p:cNvSpPr/>
          <p:nvPr/>
        </p:nvSpPr>
        <p:spPr>
          <a:xfrm>
            <a:off x="7994076" y="2322095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94" name="Rectangle 93"/>
          <p:cNvSpPr/>
          <p:nvPr/>
        </p:nvSpPr>
        <p:spPr>
          <a:xfrm>
            <a:off x="8388229" y="2322095"/>
            <a:ext cx="398717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793477" y="2322095"/>
            <a:ext cx="398717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72065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Refresher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Draw_Region</a:t>
            </a:r>
            <a:endParaRPr lang="en-US" dirty="0"/>
          </a:p>
          <a:p>
            <a:pPr lvl="1"/>
            <a:r>
              <a:rPr lang="en-US" i="0" dirty="0"/>
              <a:t>Type: 0x01</a:t>
            </a:r>
          </a:p>
          <a:p>
            <a:pPr lvl="1"/>
            <a:r>
              <a:rPr lang="en-US" i="0" dirty="0" err="1"/>
              <a:t>X_Start</a:t>
            </a:r>
            <a:endParaRPr lang="en-US" i="0" dirty="0"/>
          </a:p>
          <a:p>
            <a:pPr lvl="1"/>
            <a:r>
              <a:rPr lang="en-US" i="0" dirty="0" err="1"/>
              <a:t>X_End</a:t>
            </a:r>
            <a:endParaRPr lang="en-US" i="0" dirty="0"/>
          </a:p>
          <a:p>
            <a:pPr lvl="1"/>
            <a:r>
              <a:rPr lang="en-US" i="0" dirty="0" err="1"/>
              <a:t>Y_Start</a:t>
            </a:r>
            <a:endParaRPr lang="en-US" i="0" dirty="0"/>
          </a:p>
          <a:p>
            <a:pPr lvl="1"/>
            <a:r>
              <a:rPr lang="en-US" i="0" dirty="0" err="1"/>
              <a:t>Y_End</a:t>
            </a:r>
            <a:endParaRPr lang="en-US" i="0" dirty="0"/>
          </a:p>
          <a:p>
            <a:pPr lvl="1"/>
            <a:r>
              <a:rPr lang="en-US" i="0" dirty="0"/>
              <a:t>Data</a:t>
            </a:r>
          </a:p>
          <a:p>
            <a:pPr lvl="1"/>
            <a:r>
              <a:rPr lang="en-US" i="0" dirty="0"/>
              <a:t>Data</a:t>
            </a:r>
          </a:p>
          <a:p>
            <a:pPr lvl="1"/>
            <a:r>
              <a:rPr lang="en-US" i="0" dirty="0"/>
              <a:t>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5478299" y="2612537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5883362" y="2612537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XS</a:t>
            </a:r>
          </a:p>
        </p:txBody>
      </p:sp>
      <p:sp>
        <p:nvSpPr>
          <p:cNvPr id="6" name="Rectangle 5"/>
          <p:cNvSpPr/>
          <p:nvPr/>
        </p:nvSpPr>
        <p:spPr>
          <a:xfrm>
            <a:off x="6288425" y="2612537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XE</a:t>
            </a:r>
          </a:p>
        </p:txBody>
      </p:sp>
      <p:sp>
        <p:nvSpPr>
          <p:cNvPr id="8" name="Rectangle 7"/>
          <p:cNvSpPr/>
          <p:nvPr/>
        </p:nvSpPr>
        <p:spPr>
          <a:xfrm>
            <a:off x="6697498" y="2612537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YS</a:t>
            </a:r>
          </a:p>
        </p:txBody>
      </p:sp>
      <p:sp>
        <p:nvSpPr>
          <p:cNvPr id="9" name="Rectangle 8"/>
          <p:cNvSpPr/>
          <p:nvPr/>
        </p:nvSpPr>
        <p:spPr>
          <a:xfrm>
            <a:off x="7106571" y="2612537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15644" y="2612537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24717" y="2612537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33790" y="2612537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742863" y="2612537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67400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PDP Embedded Frame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75347" y="1913021"/>
            <a:ext cx="9499237" cy="40426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/>
          <p:cNvSpPr/>
          <p:nvPr/>
        </p:nvSpPr>
        <p:spPr>
          <a:xfrm>
            <a:off x="1275347" y="1913021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68379" y="1913021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065421" y="1913021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462463" y="1913021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855495" y="1913021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252537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645569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042611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35643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832184" y="1913021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225216" y="1913021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XS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621658" y="1913021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014690" y="1913021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411132" y="1913021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YE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804164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201206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67" name="Rectangle 66"/>
          <p:cNvSpPr/>
          <p:nvPr/>
        </p:nvSpPr>
        <p:spPr>
          <a:xfrm>
            <a:off x="7598248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995290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392332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70" name="Rectangle 69"/>
          <p:cNvSpPr/>
          <p:nvPr/>
        </p:nvSpPr>
        <p:spPr>
          <a:xfrm>
            <a:off x="8789374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71" name="Rectangle 70"/>
          <p:cNvSpPr/>
          <p:nvPr/>
        </p:nvSpPr>
        <p:spPr>
          <a:xfrm>
            <a:off x="9186416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72" name="Rectangle 71"/>
          <p:cNvSpPr/>
          <p:nvPr/>
        </p:nvSpPr>
        <p:spPr>
          <a:xfrm>
            <a:off x="9583458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73" name="Rectangle 72"/>
          <p:cNvSpPr/>
          <p:nvPr/>
        </p:nvSpPr>
        <p:spPr>
          <a:xfrm>
            <a:off x="9980500" y="191302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0377542" y="1913021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5" name="Rectangle 74"/>
          <p:cNvSpPr/>
          <p:nvPr/>
        </p:nvSpPr>
        <p:spPr>
          <a:xfrm>
            <a:off x="1275347" y="2322095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XS</a:t>
            </a:r>
          </a:p>
        </p:txBody>
      </p:sp>
      <p:sp>
        <p:nvSpPr>
          <p:cNvPr id="76" name="Rectangle 75"/>
          <p:cNvSpPr/>
          <p:nvPr/>
        </p:nvSpPr>
        <p:spPr>
          <a:xfrm>
            <a:off x="1668379" y="2322095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XE</a:t>
            </a:r>
          </a:p>
        </p:txBody>
      </p:sp>
      <p:sp>
        <p:nvSpPr>
          <p:cNvPr id="77" name="Rectangle 76"/>
          <p:cNvSpPr/>
          <p:nvPr/>
        </p:nvSpPr>
        <p:spPr>
          <a:xfrm>
            <a:off x="2065421" y="2322095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YS</a:t>
            </a:r>
          </a:p>
        </p:txBody>
      </p:sp>
      <p:sp>
        <p:nvSpPr>
          <p:cNvPr id="78" name="Rectangle 77"/>
          <p:cNvSpPr/>
          <p:nvPr/>
        </p:nvSpPr>
        <p:spPr>
          <a:xfrm>
            <a:off x="2462463" y="2322095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YE</a:t>
            </a:r>
          </a:p>
        </p:txBody>
      </p:sp>
      <p:sp>
        <p:nvSpPr>
          <p:cNvPr id="79" name="Rectangle 78"/>
          <p:cNvSpPr/>
          <p:nvPr/>
        </p:nvSpPr>
        <p:spPr>
          <a:xfrm>
            <a:off x="2855495" y="2322095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252537" y="2322095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645569" y="2322095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042611" y="2322095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3" name="Rectangle 82"/>
          <p:cNvSpPr/>
          <p:nvPr/>
        </p:nvSpPr>
        <p:spPr>
          <a:xfrm>
            <a:off x="4432537" y="2322095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825569" y="2322095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6" name="Rectangle 85"/>
          <p:cNvSpPr/>
          <p:nvPr/>
        </p:nvSpPr>
        <p:spPr>
          <a:xfrm>
            <a:off x="5224616" y="2322095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7" name="Rectangle 86"/>
          <p:cNvSpPr/>
          <p:nvPr/>
        </p:nvSpPr>
        <p:spPr>
          <a:xfrm>
            <a:off x="5621403" y="2322095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8" name="Rectangle 87"/>
          <p:cNvSpPr/>
          <p:nvPr/>
        </p:nvSpPr>
        <p:spPr>
          <a:xfrm>
            <a:off x="6016915" y="2322095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9" name="Rectangle 88"/>
          <p:cNvSpPr/>
          <p:nvPr/>
        </p:nvSpPr>
        <p:spPr>
          <a:xfrm>
            <a:off x="6410877" y="2322095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0" name="Rectangle 89"/>
          <p:cNvSpPr/>
          <p:nvPr/>
        </p:nvSpPr>
        <p:spPr>
          <a:xfrm>
            <a:off x="6803054" y="2322095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XS</a:t>
            </a:r>
          </a:p>
        </p:txBody>
      </p:sp>
      <p:sp>
        <p:nvSpPr>
          <p:cNvPr id="91" name="Rectangle 90"/>
          <p:cNvSpPr/>
          <p:nvPr/>
        </p:nvSpPr>
        <p:spPr>
          <a:xfrm>
            <a:off x="7199155" y="2322095"/>
            <a:ext cx="396769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XE</a:t>
            </a:r>
          </a:p>
        </p:txBody>
      </p:sp>
      <p:sp>
        <p:nvSpPr>
          <p:cNvPr id="92" name="Rectangle 91"/>
          <p:cNvSpPr/>
          <p:nvPr/>
        </p:nvSpPr>
        <p:spPr>
          <a:xfrm>
            <a:off x="7595924" y="2322095"/>
            <a:ext cx="403468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YS</a:t>
            </a:r>
          </a:p>
        </p:txBody>
      </p:sp>
      <p:sp>
        <p:nvSpPr>
          <p:cNvPr id="93" name="Rectangle 92"/>
          <p:cNvSpPr/>
          <p:nvPr/>
        </p:nvSpPr>
        <p:spPr>
          <a:xfrm>
            <a:off x="7994076" y="2322095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YE</a:t>
            </a:r>
          </a:p>
        </p:txBody>
      </p:sp>
      <p:sp>
        <p:nvSpPr>
          <p:cNvPr id="94" name="Rectangle 93"/>
          <p:cNvSpPr/>
          <p:nvPr/>
        </p:nvSpPr>
        <p:spPr>
          <a:xfrm>
            <a:off x="8388229" y="2322095"/>
            <a:ext cx="398717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33090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Ultimate Goal</a:t>
            </a:r>
          </a:p>
        </p:txBody>
      </p:sp>
      <p:sp>
        <p:nvSpPr>
          <p:cNvPr id="4" name="Rectangle 3"/>
          <p:cNvSpPr/>
          <p:nvPr/>
        </p:nvSpPr>
        <p:spPr>
          <a:xfrm>
            <a:off x="1424198" y="4043611"/>
            <a:ext cx="3162119" cy="2095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24198" y="4043611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1817230" y="4043611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XS</a:t>
            </a:r>
          </a:p>
        </p:txBody>
      </p:sp>
      <p:sp>
        <p:nvSpPr>
          <p:cNvPr id="7" name="Rectangle 6"/>
          <p:cNvSpPr/>
          <p:nvPr/>
        </p:nvSpPr>
        <p:spPr>
          <a:xfrm>
            <a:off x="2214272" y="4043611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XE</a:t>
            </a:r>
          </a:p>
        </p:txBody>
      </p:sp>
      <p:sp>
        <p:nvSpPr>
          <p:cNvPr id="8" name="Rectangle 7"/>
          <p:cNvSpPr/>
          <p:nvPr/>
        </p:nvSpPr>
        <p:spPr>
          <a:xfrm>
            <a:off x="2611314" y="4043611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YS</a:t>
            </a:r>
          </a:p>
        </p:txBody>
      </p:sp>
      <p:sp>
        <p:nvSpPr>
          <p:cNvPr id="9" name="Rectangle 8"/>
          <p:cNvSpPr/>
          <p:nvPr/>
        </p:nvSpPr>
        <p:spPr>
          <a:xfrm>
            <a:off x="3004346" y="4043611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01388" y="404361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94420" y="4043611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88902" y="4043611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424198" y="4452685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817230" y="4452685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14272" y="4452685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611314" y="4452685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004346" y="4452685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401388" y="4452685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794420" y="4452685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188902" y="4452685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427897" y="4861759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820074" y="4861759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216175" y="4861759"/>
            <a:ext cx="396769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612944" y="4861759"/>
            <a:ext cx="403468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003234" y="4861759"/>
            <a:ext cx="397042" cy="409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400831" y="4861759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793863" y="4861759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188902" y="4861759"/>
            <a:ext cx="397042" cy="409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1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23560" cy="4351338"/>
          </a:xfrm>
        </p:spPr>
        <p:txBody>
          <a:bodyPr/>
          <a:lstStyle/>
          <a:p>
            <a:r>
              <a:rPr lang="en-US" dirty="0"/>
              <a:t>Send small fast frames at fast framerate</a:t>
            </a:r>
          </a:p>
          <a:p>
            <a:r>
              <a:rPr lang="en-US" dirty="0"/>
              <a:t>Decode these and display them anywhere on the array in RA (random access) order with differing framerates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371600" y="3694150"/>
            <a:ext cx="3674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Data Frame (not to scale)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FEF8AE-C682-4092-B562-0352E1C55690}"/>
              </a:ext>
            </a:extLst>
          </p:cNvPr>
          <p:cNvSpPr/>
          <p:nvPr/>
        </p:nvSpPr>
        <p:spPr>
          <a:xfrm>
            <a:off x="6787923" y="3878816"/>
            <a:ext cx="3670969" cy="2553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3E8FFD9-464C-4546-83B2-C899A2C1ABDC}"/>
              </a:ext>
            </a:extLst>
          </p:cNvPr>
          <p:cNvSpPr/>
          <p:nvPr/>
        </p:nvSpPr>
        <p:spPr>
          <a:xfrm>
            <a:off x="5092494" y="4657222"/>
            <a:ext cx="1126603" cy="7176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CE221-52A7-4814-991C-8F023C0952CB}"/>
              </a:ext>
            </a:extLst>
          </p:cNvPr>
          <p:cNvSpPr txBox="1"/>
          <p:nvPr/>
        </p:nvSpPr>
        <p:spPr>
          <a:xfrm>
            <a:off x="7907430" y="3482482"/>
            <a:ext cx="14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Array Emitter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5FFFD0-F739-48E2-AD98-754137373516}"/>
              </a:ext>
            </a:extLst>
          </p:cNvPr>
          <p:cNvSpPr txBox="1"/>
          <p:nvPr/>
        </p:nvSpPr>
        <p:spPr>
          <a:xfrm>
            <a:off x="8782878" y="4165042"/>
            <a:ext cx="1346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High Speed</a:t>
            </a:r>
          </a:p>
        </p:txBody>
      </p:sp>
      <p:pic>
        <p:nvPicPr>
          <p:cNvPr id="13314" name="Picture 2" descr="Image result for cloud cartoon">
            <a:extLst>
              <a:ext uri="{FF2B5EF4-FFF2-40B4-BE49-F238E27FC236}">
                <a16:creationId xmlns:a16="http://schemas.microsoft.com/office/drawing/2014/main" id="{40F08FBF-5DF5-4833-A0F8-63F19460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33" y="5589059"/>
            <a:ext cx="648978" cy="5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Image result for cloud cartoon">
            <a:extLst>
              <a:ext uri="{FF2B5EF4-FFF2-40B4-BE49-F238E27FC236}">
                <a16:creationId xmlns:a16="http://schemas.microsoft.com/office/drawing/2014/main" id="{FE27DF7C-8E92-441A-88E7-D8630325F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179" y="4657222"/>
            <a:ext cx="513149" cy="43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Image result for cloud cartoon">
            <a:extLst>
              <a:ext uri="{FF2B5EF4-FFF2-40B4-BE49-F238E27FC236}">
                <a16:creationId xmlns:a16="http://schemas.microsoft.com/office/drawing/2014/main" id="{04ACED3D-DDBC-4BE5-92DF-6C377E52C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096" y="5726026"/>
            <a:ext cx="648978" cy="5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79E3003-91AC-4A07-B1CA-74D87AC7E07A}"/>
              </a:ext>
            </a:extLst>
          </p:cNvPr>
          <p:cNvSpPr txBox="1"/>
          <p:nvPr/>
        </p:nvSpPr>
        <p:spPr>
          <a:xfrm>
            <a:off x="7173842" y="4380223"/>
            <a:ext cx="931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Low Speed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F6A8C5-573B-4A15-A63F-3268671D588E}"/>
              </a:ext>
            </a:extLst>
          </p:cNvPr>
          <p:cNvSpPr txBox="1"/>
          <p:nvPr/>
        </p:nvSpPr>
        <p:spPr>
          <a:xfrm>
            <a:off x="7691585" y="5332451"/>
            <a:ext cx="931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Low Speed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54A4D22-8DAC-4169-BF24-F6AC61D7A9AE}"/>
              </a:ext>
            </a:extLst>
          </p:cNvPr>
          <p:cNvSpPr txBox="1"/>
          <p:nvPr/>
        </p:nvSpPr>
        <p:spPr>
          <a:xfrm>
            <a:off x="8868674" y="5505448"/>
            <a:ext cx="931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Low Speed</a:t>
            </a:r>
          </a:p>
        </p:txBody>
      </p:sp>
      <p:pic>
        <p:nvPicPr>
          <p:cNvPr id="13318" name="Picture 6" descr="Image result for plane cartoon">
            <a:extLst>
              <a:ext uri="{FF2B5EF4-FFF2-40B4-BE49-F238E27FC236}">
                <a16:creationId xmlns:a16="http://schemas.microsoft.com/office/drawing/2014/main" id="{0B0E9F1C-82E9-4122-9011-E669E741D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450" y="4312643"/>
            <a:ext cx="1679115" cy="87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943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400" b="1" dirty="0">
                <a:solidFill>
                  <a:schemeClr val="bg2"/>
                </a:solidFill>
              </a:rPr>
              <a:t>Infrared Scene Projectors (IRSP)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5"/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Used to test infrared guidance systems</a:t>
            </a:r>
          </a:p>
          <a:p>
            <a:r>
              <a:rPr lang="en-US" sz="1800" dirty="0"/>
              <a:t>Must be able to produce room-temperature and hot scenery simultaneously</a:t>
            </a:r>
          </a:p>
          <a:p>
            <a:r>
              <a:rPr lang="en-US" sz="1800" dirty="0"/>
              <a:t>Higher maximum apparent temperature is almost always better</a:t>
            </a:r>
          </a:p>
          <a:p>
            <a:r>
              <a:rPr lang="en-US" sz="1800" dirty="0"/>
              <a:t>Ideally at least as fast/high resolution as the sensors (preferably twice as big as the sensor)</a:t>
            </a:r>
          </a:p>
          <a:p>
            <a:r>
              <a:rPr lang="en-US" sz="1800" dirty="0"/>
              <a:t>Often used in real time simulations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C1F165E-C3A3-4B09-91B5-B6F934C9D767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3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62C35EA-DD6B-4002-9BBA-E2D26D7EE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</p:spPr>
        <p:txBody>
          <a:bodyPr>
            <a:normAutofit/>
          </a:bodyPr>
          <a:lstStyle/>
          <a:p>
            <a:r>
              <a:rPr lang="en-US" dirty="0"/>
              <a:t>Arbitrary Packets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743" y="2286000"/>
            <a:ext cx="5958837" cy="3581400"/>
          </a:xfrm>
        </p:spPr>
        <p:txBody>
          <a:bodyPr>
            <a:normAutofit/>
          </a:bodyPr>
          <a:lstStyle/>
          <a:p>
            <a:r>
              <a:rPr lang="en-US" dirty="0"/>
              <a:t>Features</a:t>
            </a:r>
          </a:p>
          <a:p>
            <a:pPr lvl="1"/>
            <a:r>
              <a:rPr lang="en-US" i="0" dirty="0"/>
              <a:t>Dynamic Frame-rate</a:t>
            </a:r>
          </a:p>
          <a:p>
            <a:pPr lvl="1"/>
            <a:r>
              <a:rPr lang="en-US" i="0" dirty="0"/>
              <a:t>Arbitrarily sized N sub-packets.</a:t>
            </a:r>
          </a:p>
          <a:p>
            <a:pPr lvl="1"/>
            <a:r>
              <a:rPr lang="en-US" i="0" dirty="0"/>
              <a:t>Note these regions can change framerate across frames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3D7A4D-0B68-47B2-A27E-7CBA16304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2" descr="https://lh5.googleusercontent.com/5mmcV4KZXYhIPx1_dtk3C1iFr4y-haU0Pr0T5HNfnQxwJfNrq6sD7lCCSD3BTB9wrhoXLpxKLwW61_R-4ZYlVDM8us0XV_gHe2JtD1l_13lg-TeEUkLMTDWPm48V9NptPxpwxT0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2340" y="2173535"/>
            <a:ext cx="3299579" cy="251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69286" y="6453386"/>
            <a:ext cx="99974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FAF3C2F-06A6-44B9-874C-DD88176C6988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876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85326CE-E8C0-4DD9-B97D-BFB0DFF3F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3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70B2F-05E7-4F14-B454-CA9EE2811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cap="all"/>
              <a:t>Intensity changes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5ECBBE91-3592-462A-8700-B36554E6A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646AE209-CD2C-4804-A22E-978C38614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455615-AAA9-45F3-BEC4-1ECD8A1F9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7451" y="1340841"/>
            <a:ext cx="4222366" cy="43755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B0BEF-875C-4CC0-96B8-7261637F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028C567-C893-478B-8134-9B7E019C1A37}" type="slidenum">
              <a:rPr lang="en-US" smtClean="0"/>
              <a:pPr defTabSz="914400">
                <a:spcAft>
                  <a:spcPts val="600"/>
                </a:spcAft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47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PDP to projector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  <a:p>
            <a:pPr lvl="1"/>
            <a:r>
              <a:rPr lang="en-US" i="0" dirty="0"/>
              <a:t>Decoupling from a fixed framerate</a:t>
            </a:r>
          </a:p>
          <a:p>
            <a:r>
              <a:rPr lang="en-US" dirty="0"/>
              <a:t>Current assumptions</a:t>
            </a:r>
          </a:p>
          <a:p>
            <a:pPr lvl="1"/>
            <a:r>
              <a:rPr lang="en-US" i="0" dirty="0"/>
              <a:t>Fixed DAC time based off of input clock (pixel clock)</a:t>
            </a:r>
          </a:p>
          <a:p>
            <a:pPr lvl="2"/>
            <a:r>
              <a:rPr lang="en-US" dirty="0"/>
              <a:t>This is bad</a:t>
            </a:r>
            <a:endParaRPr lang="en-US" i="0" dirty="0"/>
          </a:p>
          <a:p>
            <a:r>
              <a:rPr lang="en-US" dirty="0"/>
              <a:t>How do we get around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092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Firmware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Separate domains</a:t>
            </a:r>
          </a:p>
          <a:p>
            <a:r>
              <a:rPr lang="en-US" dirty="0"/>
              <a:t>Classical Consumer-Producer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720" y="3232597"/>
            <a:ext cx="9650080" cy="18566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07994" y="5407192"/>
            <a:ext cx="1540042" cy="920416"/>
          </a:xfrm>
          <a:prstGeom prst="rect">
            <a:avLst/>
          </a:prstGeom>
          <a:ln>
            <a:tailEnd type="stealt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799846" y="5407192"/>
            <a:ext cx="1540042" cy="920416"/>
          </a:xfrm>
          <a:prstGeom prst="rect">
            <a:avLst/>
          </a:prstGeom>
          <a:ln>
            <a:tailEnd type="stealt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</p:txBody>
      </p:sp>
      <p:cxnSp>
        <p:nvCxnSpPr>
          <p:cNvPr id="16" name="Straight Arrow Connector 15"/>
          <p:cNvCxnSpPr>
            <a:stCxn id="8" idx="3"/>
            <a:endCxn id="9" idx="1"/>
          </p:cNvCxnSpPr>
          <p:nvPr/>
        </p:nvCxnSpPr>
        <p:spPr>
          <a:xfrm>
            <a:off x="5348036" y="5867400"/>
            <a:ext cx="1451810" cy="0"/>
          </a:xfrm>
          <a:prstGeom prst="straightConnector1">
            <a:avLst/>
          </a:prstGeom>
          <a:ln w="7620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758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Full/Empty 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storage locations are synchronized using an associated bit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Bit = 0 </a:t>
            </a:r>
            <a:r>
              <a:rPr lang="en-US" dirty="0"/>
              <a:t>indicates that a value has not been produced (empty)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Bit = 1 </a:t>
            </a:r>
            <a:r>
              <a:rPr lang="en-US" dirty="0"/>
              <a:t>indicates that a value has been produced (full)</a:t>
            </a:r>
          </a:p>
          <a:p>
            <a:r>
              <a:rPr lang="en-US" dirty="0"/>
              <a:t>Usage</a:t>
            </a:r>
          </a:p>
          <a:p>
            <a:pPr lvl="1"/>
            <a:r>
              <a:rPr lang="en-US" dirty="0"/>
              <a:t>Reader stalls until the bit is </a:t>
            </a:r>
            <a:r>
              <a:rPr lang="en-US" dirty="0">
                <a:solidFill>
                  <a:srgbClr val="0070C0"/>
                </a:solidFill>
              </a:rPr>
              <a:t>full</a:t>
            </a:r>
            <a:r>
              <a:rPr lang="en-US" dirty="0"/>
              <a:t>, shifts </a:t>
            </a:r>
            <a:r>
              <a:rPr lang="en-US" dirty="0">
                <a:solidFill>
                  <a:srgbClr val="7030A0"/>
                </a:solidFill>
              </a:rPr>
              <a:t>out</a:t>
            </a:r>
            <a:r>
              <a:rPr lang="en-US" dirty="0"/>
              <a:t> data, then sets it to </a:t>
            </a:r>
            <a:r>
              <a:rPr lang="en-US" dirty="0">
                <a:solidFill>
                  <a:srgbClr val="FF0000"/>
                </a:solidFill>
              </a:rPr>
              <a:t>empty</a:t>
            </a:r>
          </a:p>
          <a:p>
            <a:pPr lvl="1"/>
            <a:r>
              <a:rPr lang="en-US" dirty="0"/>
              <a:t>Writer stalls until the bit is </a:t>
            </a:r>
            <a:r>
              <a:rPr lang="en-US" dirty="0">
                <a:solidFill>
                  <a:srgbClr val="FF0000"/>
                </a:solidFill>
              </a:rPr>
              <a:t>empty</a:t>
            </a:r>
            <a:r>
              <a:rPr lang="en-US" dirty="0"/>
              <a:t>, shifts </a:t>
            </a:r>
            <a:r>
              <a:rPr lang="en-US" dirty="0">
                <a:solidFill>
                  <a:srgbClr val="7030A0"/>
                </a:solidFill>
              </a:rPr>
              <a:t>in</a:t>
            </a:r>
            <a:r>
              <a:rPr lang="en-US" dirty="0"/>
              <a:t> data, then sets it to </a:t>
            </a:r>
            <a:r>
              <a:rPr lang="en-US" dirty="0">
                <a:solidFill>
                  <a:srgbClr val="0070C0"/>
                </a:solidFill>
              </a:rPr>
              <a:t>full</a:t>
            </a:r>
          </a:p>
          <a:p>
            <a:r>
              <a:rPr lang="en-US" dirty="0"/>
              <a:t>Operation</a:t>
            </a:r>
          </a:p>
          <a:p>
            <a:pPr lvl="1"/>
            <a:r>
              <a:rPr lang="en-US" dirty="0"/>
              <a:t> Over asynchronous clock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36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Full/Empty Bit Synchronizer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3603932" cy="4217068"/>
          </a:xfrm>
        </p:spPr>
        <p:txBody>
          <a:bodyPr>
            <a:normAutofit/>
          </a:bodyPr>
          <a:lstStyle/>
          <a:p>
            <a:r>
              <a:rPr lang="en-US" sz="1600" dirty="0"/>
              <a:t>Need to guarantee reader doesn’t see the circuit as full until after the reader de-asserts </a:t>
            </a:r>
            <a:r>
              <a:rPr lang="en-US" sz="1600" dirty="0" err="1"/>
              <a:t>set_full</a:t>
            </a:r>
            <a:endParaRPr lang="en-US" sz="1600" dirty="0"/>
          </a:p>
          <a:p>
            <a:r>
              <a:rPr lang="en-US" sz="1600" dirty="0"/>
              <a:t>Same for writer and </a:t>
            </a:r>
            <a:r>
              <a:rPr lang="en-US" sz="1600" dirty="0" err="1"/>
              <a:t>set_empty</a:t>
            </a:r>
            <a:endParaRPr lang="en-US" sz="1600" dirty="0"/>
          </a:p>
          <a:p>
            <a:r>
              <a:rPr lang="en-US" sz="1600" dirty="0"/>
              <a:t>So, delay, and control clock based off of output</a:t>
            </a:r>
          </a:p>
          <a:p>
            <a:r>
              <a:rPr lang="en-US" sz="1600" dirty="0"/>
              <a:t>Gates fully stabilized during clock transition = no meta-stability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532" y="2286000"/>
            <a:ext cx="6701116" cy="339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619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46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78903"/>
            <a:ext cx="9906725" cy="432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298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47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78903"/>
            <a:ext cx="9906725" cy="4322690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5456321" y="2171700"/>
            <a:ext cx="1497931" cy="322317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/>
          <p:cNvSpPr/>
          <p:nvPr/>
        </p:nvSpPr>
        <p:spPr>
          <a:xfrm>
            <a:off x="1762626" y="1878904"/>
            <a:ext cx="3398921" cy="1856902"/>
          </a:xfrm>
          <a:prstGeom prst="wedgeRectCallout">
            <a:avLst>
              <a:gd name="adj1" fmla="val 67004"/>
              <a:gd name="adj2" fmla="val 2662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Fill buffers downwards</a:t>
            </a:r>
          </a:p>
          <a:p>
            <a:pPr algn="ctr"/>
            <a:r>
              <a:rPr lang="en-US" dirty="0"/>
              <a:t>1 pixel / Clock</a:t>
            </a:r>
          </a:p>
          <a:p>
            <a:pPr algn="ctr"/>
            <a:r>
              <a:rPr lang="en-US" dirty="0"/>
              <a:t>16 pixels = full</a:t>
            </a:r>
          </a:p>
        </p:txBody>
      </p:sp>
    </p:spTree>
    <p:extLst>
      <p:ext uri="{BB962C8B-B14F-4D97-AF65-F5344CB8AC3E}">
        <p14:creationId xmlns:p14="http://schemas.microsoft.com/office/powerpoint/2010/main" val="6842146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48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78903"/>
            <a:ext cx="9906725" cy="4322690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5456321" y="2171700"/>
            <a:ext cx="1497931" cy="322317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/>
          <p:cNvSpPr/>
          <p:nvPr/>
        </p:nvSpPr>
        <p:spPr>
          <a:xfrm>
            <a:off x="7134726" y="2183346"/>
            <a:ext cx="3398921" cy="1856902"/>
          </a:xfrm>
          <a:prstGeom prst="wedgeRectCallout">
            <a:avLst>
              <a:gd name="adj1" fmla="val -61846"/>
              <a:gd name="adj2" fmla="val 1755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 buffers downwards</a:t>
            </a:r>
          </a:p>
          <a:p>
            <a:pPr algn="ctr"/>
            <a:r>
              <a:rPr lang="en-US" dirty="0"/>
              <a:t>16 pixels / Clock</a:t>
            </a:r>
          </a:p>
        </p:txBody>
      </p:sp>
    </p:spTree>
    <p:extLst>
      <p:ext uri="{BB962C8B-B14F-4D97-AF65-F5344CB8AC3E}">
        <p14:creationId xmlns:p14="http://schemas.microsoft.com/office/powerpoint/2010/main" val="2439370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Time Closure Violations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Setup Time</a:t>
            </a:r>
          </a:p>
          <a:p>
            <a:pPr lvl="1"/>
            <a:r>
              <a:rPr lang="en-US" sz="1600" i="0" dirty="0"/>
              <a:t>Minimum amount of time before a clock’s active edge that a data must be stable for it to be latched correctly</a:t>
            </a:r>
          </a:p>
          <a:p>
            <a:pPr lvl="1"/>
            <a:r>
              <a:rPr lang="en-US" sz="1600" i="0" dirty="0"/>
              <a:t>Violation may cause incorrect data to be captured</a:t>
            </a:r>
          </a:p>
          <a:p>
            <a:r>
              <a:rPr lang="en-US" dirty="0"/>
              <a:t>Hold time</a:t>
            </a:r>
          </a:p>
          <a:p>
            <a:pPr lvl="1"/>
            <a:r>
              <a:rPr lang="en-US" sz="1600" i="0" dirty="0"/>
              <a:t>Minimum amount of time after a clock’s active edge during which data must be stable</a:t>
            </a:r>
          </a:p>
          <a:p>
            <a:pPr lvl="1"/>
            <a:r>
              <a:rPr lang="en-US" sz="1600" i="0" dirty="0"/>
              <a:t>Violation may cause incorrect data to be latched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D</a:t>
            </a:r>
            <a:r>
              <a:rPr lang="en-US" dirty="0"/>
              <a:t>ata may disappear or be garbage-in, garbage-out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49</a:t>
            </a:fld>
            <a:endParaRPr lang="en-US"/>
          </a:p>
        </p:txBody>
      </p:sp>
      <p:pic>
        <p:nvPicPr>
          <p:cNvPr id="18434" name="Picture 2" descr="Garbage In, Garbage Out by Red-Per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093" y="4420377"/>
            <a:ext cx="2460001" cy="233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468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68538BE-ADFA-49C6-B84E-FC4E20C6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/>
              <a:t>Established IRSP technology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96" y="643467"/>
            <a:ext cx="2712552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3788846"/>
            <a:ext cx="3730079" cy="21462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8931905-E755-49E0-9798-81FBEBC1F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Autofit/>
          </a:bodyPr>
          <a:lstStyle/>
          <a:p>
            <a:r>
              <a:rPr lang="en-US" sz="1400" dirty="0"/>
              <a:t>Resistor arrays (black-body emitters)</a:t>
            </a:r>
          </a:p>
          <a:p>
            <a:r>
              <a:rPr lang="en-US" sz="1400" dirty="0"/>
              <a:t>Advantages</a:t>
            </a:r>
          </a:p>
          <a:p>
            <a:pPr lvl="1"/>
            <a:r>
              <a:rPr lang="en-US" sz="1400" i="0" dirty="0"/>
              <a:t>Well established</a:t>
            </a:r>
          </a:p>
          <a:p>
            <a:pPr lvl="1"/>
            <a:r>
              <a:rPr lang="en-US" sz="1400" i="0" dirty="0"/>
              <a:t>Stable</a:t>
            </a:r>
          </a:p>
          <a:p>
            <a:pPr lvl="1"/>
            <a:r>
              <a:rPr lang="en-US" sz="1400" i="0" dirty="0"/>
              <a:t>Spectrally accurate</a:t>
            </a:r>
          </a:p>
          <a:p>
            <a:r>
              <a:rPr lang="en-US" sz="1400" dirty="0"/>
              <a:t>Disadvantages</a:t>
            </a:r>
          </a:p>
          <a:p>
            <a:pPr lvl="1"/>
            <a:r>
              <a:rPr lang="en-US" sz="1400" i="0" dirty="0"/>
              <a:t>Limited maximum temperature (~800K)</a:t>
            </a:r>
          </a:p>
          <a:p>
            <a:pPr lvl="1"/>
            <a:r>
              <a:rPr lang="en-US" sz="1400" i="0" dirty="0"/>
              <a:t>Limited potential to scale beyond 48µm and therefore resolutions above 1024x1024</a:t>
            </a:r>
          </a:p>
          <a:p>
            <a:pPr lvl="1"/>
            <a:r>
              <a:rPr lang="en-US" sz="1400" i="0" dirty="0"/>
              <a:t>Limited maximum speed due to cool-down</a:t>
            </a:r>
          </a:p>
          <a:p>
            <a:pPr lvl="1"/>
            <a:r>
              <a:rPr lang="en-US" sz="1400" i="0" dirty="0"/>
              <a:t>Can be easily damaged with poorly controlled scenery</a:t>
            </a:r>
          </a:p>
          <a:p>
            <a:pPr lvl="1"/>
            <a:r>
              <a:rPr lang="en-US" sz="1400" i="0" dirty="0"/>
              <a:t>Must be optically combined to produce separately controlled wavelengths</a:t>
            </a:r>
          </a:p>
          <a:p>
            <a:pPr lvl="1"/>
            <a:r>
              <a:rPr lang="en-US" sz="1400" i="0" dirty="0"/>
              <a:t>Optical rise time of few milliseconds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C1F165E-C3A3-4B09-91B5-B6F934C9D767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4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Simulation Setup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r>
              <a:rPr lang="en-US" sz="1700" dirty="0"/>
              <a:t>Error Signals</a:t>
            </a:r>
          </a:p>
          <a:p>
            <a:pPr lvl="1"/>
            <a:r>
              <a:rPr lang="en-US" sz="1700" i="0" dirty="0" err="1">
                <a:solidFill>
                  <a:srgbClr val="C00000"/>
                </a:solidFill>
              </a:rPr>
              <a:t>FE_error</a:t>
            </a:r>
            <a:r>
              <a:rPr lang="en-US" sz="1700" i="0" dirty="0">
                <a:solidFill>
                  <a:srgbClr val="C00000"/>
                </a:solidFill>
              </a:rPr>
              <a:t> </a:t>
            </a:r>
            <a:r>
              <a:rPr lang="en-US" sz="1700" i="0" dirty="0"/>
              <a:t>: </a:t>
            </a:r>
            <a:r>
              <a:rPr lang="en-US" sz="1700" i="0" dirty="0" err="1"/>
              <a:t>set_full</a:t>
            </a:r>
            <a:r>
              <a:rPr lang="en-US" sz="1700" i="0" dirty="0"/>
              <a:t> and </a:t>
            </a:r>
            <a:r>
              <a:rPr lang="en-US" sz="1700" i="0" dirty="0" err="1"/>
              <a:t>set_empty</a:t>
            </a:r>
            <a:r>
              <a:rPr lang="en-US" sz="1700" i="0" dirty="0"/>
              <a:t> occurring at the same time</a:t>
            </a:r>
          </a:p>
          <a:p>
            <a:pPr lvl="1"/>
            <a:r>
              <a:rPr lang="en-US" sz="1700" i="0" dirty="0" err="1">
                <a:solidFill>
                  <a:srgbClr val="C00000"/>
                </a:solidFill>
              </a:rPr>
              <a:t>Overun_error</a:t>
            </a:r>
            <a:r>
              <a:rPr lang="en-US" sz="1700" i="0" dirty="0">
                <a:solidFill>
                  <a:srgbClr val="C00000"/>
                </a:solidFill>
              </a:rPr>
              <a:t> </a:t>
            </a:r>
            <a:r>
              <a:rPr lang="en-US" sz="1700" i="0" dirty="0"/>
              <a:t>: Writer overran reader and stalled</a:t>
            </a:r>
          </a:p>
          <a:p>
            <a:pPr lvl="1"/>
            <a:r>
              <a:rPr lang="en-US" sz="1700" i="0" dirty="0" err="1">
                <a:solidFill>
                  <a:srgbClr val="C00000"/>
                </a:solidFill>
              </a:rPr>
              <a:t>Addr_in_error</a:t>
            </a:r>
            <a:r>
              <a:rPr lang="en-US" sz="1700" i="0" dirty="0">
                <a:solidFill>
                  <a:srgbClr val="C00000"/>
                </a:solidFill>
              </a:rPr>
              <a:t> </a:t>
            </a:r>
            <a:r>
              <a:rPr lang="en-US" sz="1700" i="0" dirty="0"/>
              <a:t>: Compare </a:t>
            </a:r>
            <a:r>
              <a:rPr lang="en-US" sz="1700" i="0" dirty="0" err="1"/>
              <a:t>HDMI_addr</a:t>
            </a:r>
            <a:r>
              <a:rPr lang="en-US" sz="1700" i="0" dirty="0"/>
              <a:t> to internal </a:t>
            </a:r>
            <a:r>
              <a:rPr lang="en-US" sz="1700" i="0" dirty="0" err="1"/>
              <a:t>Writer_addr</a:t>
            </a:r>
            <a:r>
              <a:rPr lang="en-US" sz="1700" i="0" dirty="0"/>
              <a:t> to make sure no bits were dropped</a:t>
            </a:r>
          </a:p>
          <a:p>
            <a:pPr lvl="1"/>
            <a:r>
              <a:rPr lang="en-US" sz="1700" i="0" dirty="0" err="1">
                <a:solidFill>
                  <a:srgbClr val="C00000"/>
                </a:solidFill>
              </a:rPr>
              <a:t>Addr_out_error</a:t>
            </a:r>
            <a:r>
              <a:rPr lang="en-US" sz="1700" i="0" dirty="0">
                <a:solidFill>
                  <a:srgbClr val="C00000"/>
                </a:solidFill>
              </a:rPr>
              <a:t> </a:t>
            </a:r>
            <a:r>
              <a:rPr lang="en-US" sz="1700" i="0" dirty="0"/>
              <a:t>: Compare </a:t>
            </a:r>
            <a:r>
              <a:rPr lang="en-US" sz="1700" i="0" dirty="0" err="1"/>
              <a:t>Out_addr</a:t>
            </a:r>
            <a:r>
              <a:rPr lang="en-US" sz="1700" i="0" dirty="0"/>
              <a:t> to internal </a:t>
            </a:r>
            <a:r>
              <a:rPr lang="en-US" sz="1700" i="0" dirty="0" err="1"/>
              <a:t>Reader_addr</a:t>
            </a:r>
            <a:r>
              <a:rPr lang="en-US" sz="1700" i="0" dirty="0"/>
              <a:t> to make sure no 16-bit buffers were lost</a:t>
            </a:r>
          </a:p>
          <a:p>
            <a:r>
              <a:rPr lang="en-US" sz="1700" dirty="0"/>
              <a:t>Details</a:t>
            </a:r>
          </a:p>
          <a:p>
            <a:pPr lvl="1"/>
            <a:r>
              <a:rPr lang="en-US" sz="1700" i="0" dirty="0"/>
              <a:t>Write incrementing data with reader &amp; compare each pixel on reader clock out</a:t>
            </a:r>
          </a:p>
          <a:p>
            <a:pPr lvl="1"/>
            <a:r>
              <a:rPr lang="en-US" sz="1700" i="0" dirty="0"/>
              <a:t>Test various reader &amp; writer clocks, introduce phase shift to make clocks walk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028C567-C893-478B-8134-9B7E019C1A37}" type="slidenum">
              <a:rPr lang="en-US" smtClean="0"/>
              <a:pPr>
                <a:spcAft>
                  <a:spcPts val="600"/>
                </a:spcAft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11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137A68B-1C01-4B21-8F62-9F127D170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2035628"/>
          </a:xfrm>
        </p:spPr>
        <p:txBody>
          <a:bodyPr>
            <a:normAutofit/>
          </a:bodyPr>
          <a:lstStyle/>
          <a:p>
            <a:r>
              <a:rPr lang="en-US" dirty="0"/>
              <a:t>Simulation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1" y="2764971"/>
            <a:ext cx="4010296" cy="3472543"/>
          </a:xfrm>
        </p:spPr>
        <p:txBody>
          <a:bodyPr>
            <a:normAutofit/>
          </a:bodyPr>
          <a:lstStyle/>
          <a:p>
            <a:r>
              <a:rPr lang="en-US" sz="1500"/>
              <a:t>Success, no errors under various scenarios</a:t>
            </a:r>
          </a:p>
          <a:p>
            <a:r>
              <a:rPr lang="en-US" sz="1500"/>
              <a:t> Also implemented a more complex simulation with two writer without errors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BCBE98-69EA-40E7-B937-FCA553A58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415" y="993336"/>
            <a:ext cx="7704585" cy="35633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028C567-C893-478B-8134-9B7E019C1A37}" type="slidenum">
              <a:rPr lang="en-US" smtClean="0"/>
              <a:pPr>
                <a:spcAft>
                  <a:spcPts val="600"/>
                </a:spcAft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412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 Testing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5317958" cy="3581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256x256 25-bit pixel buffer @ 250hz</a:t>
            </a:r>
          </a:p>
          <a:p>
            <a:r>
              <a:rPr lang="en-US" dirty="0"/>
              <a:t>HDMI</a:t>
            </a:r>
          </a:p>
          <a:p>
            <a:pPr lvl="1"/>
            <a:r>
              <a:rPr lang="en-US" dirty="0"/>
              <a:t>Send data from NUCPC</a:t>
            </a:r>
          </a:p>
          <a:p>
            <a:pPr lvl="1"/>
            <a:r>
              <a:rPr lang="en-US" dirty="0"/>
              <a:t>Image / Random CRC Data</a:t>
            </a:r>
          </a:p>
          <a:p>
            <a:r>
              <a:rPr lang="en-US" dirty="0"/>
              <a:t>UART</a:t>
            </a:r>
          </a:p>
          <a:p>
            <a:pPr lvl="1"/>
            <a:r>
              <a:rPr lang="en-US" dirty="0"/>
              <a:t>Send 1 byte commands</a:t>
            </a:r>
          </a:p>
          <a:p>
            <a:pPr lvl="1"/>
            <a:r>
              <a:rPr lang="en-US" dirty="0"/>
              <a:t>Receive information</a:t>
            </a:r>
          </a:p>
          <a:p>
            <a:pPr lvl="2"/>
            <a:r>
              <a:rPr lang="en-US" dirty="0"/>
              <a:t>Error bits</a:t>
            </a:r>
          </a:p>
          <a:p>
            <a:pPr lvl="2"/>
            <a:r>
              <a:rPr lang="en-US" dirty="0"/>
              <a:t>Current Image (not synchronized)</a:t>
            </a:r>
          </a:p>
          <a:p>
            <a:pPr lvl="2"/>
            <a:r>
              <a:rPr lang="en-US" dirty="0"/>
              <a:t>64-bit Hardware counter Information</a:t>
            </a:r>
          </a:p>
          <a:p>
            <a:pPr lvl="3"/>
            <a:r>
              <a:rPr lang="en-US" dirty="0"/>
              <a:t>Number of pixels received</a:t>
            </a:r>
          </a:p>
          <a:p>
            <a:pPr lvl="3"/>
            <a:r>
              <a:rPr lang="en-US" dirty="0"/>
              <a:t>Number of clocked out 16-pixel buffers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52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812429" y="2917658"/>
            <a:ext cx="1052763" cy="8722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NUCPC</a:t>
            </a:r>
          </a:p>
        </p:txBody>
      </p:sp>
      <p:sp>
        <p:nvSpPr>
          <p:cNvPr id="6" name="Rectangle 5"/>
          <p:cNvSpPr/>
          <p:nvPr/>
        </p:nvSpPr>
        <p:spPr>
          <a:xfrm>
            <a:off x="9744500" y="2917657"/>
            <a:ext cx="1052763" cy="8722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ZYBO</a:t>
            </a:r>
          </a:p>
        </p:txBody>
      </p:sp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 flipV="1">
            <a:off x="8865192" y="3353802"/>
            <a:ext cx="879308" cy="1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2"/>
            <a:endCxn id="5" idx="2"/>
          </p:cNvCxnSpPr>
          <p:nvPr/>
        </p:nvCxnSpPr>
        <p:spPr>
          <a:xfrm rot="5400000">
            <a:off x="9304847" y="2823911"/>
            <a:ext cx="1" cy="1932071"/>
          </a:xfrm>
          <a:prstGeom prst="bentConnector3">
            <a:avLst>
              <a:gd name="adj1" fmla="val 22860100000"/>
            </a:avLst>
          </a:prstGeom>
          <a:ln w="50800">
            <a:solidFill>
              <a:schemeClr val="tx1"/>
            </a:solidFill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913318" y="2951064"/>
            <a:ext cx="879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HDMI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13318" y="3981129"/>
            <a:ext cx="879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UART TX/RX</a:t>
            </a:r>
          </a:p>
        </p:txBody>
      </p:sp>
    </p:spTree>
    <p:extLst>
      <p:ext uri="{BB962C8B-B14F-4D97-AF65-F5344CB8AC3E}">
        <p14:creationId xmlns:p14="http://schemas.microsoft.com/office/powerpoint/2010/main" val="1171244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FPGA Testing Setup Cont.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Error Signals</a:t>
            </a:r>
          </a:p>
          <a:p>
            <a:pPr lvl="1"/>
            <a:r>
              <a:rPr lang="en-US" sz="1800" i="0" dirty="0" err="1">
                <a:solidFill>
                  <a:srgbClr val="C00000"/>
                </a:solidFill>
              </a:rPr>
              <a:t>FE_error</a:t>
            </a:r>
            <a:r>
              <a:rPr lang="en-US" sz="1800" i="0" dirty="0">
                <a:solidFill>
                  <a:srgbClr val="C00000"/>
                </a:solidFill>
              </a:rPr>
              <a:t> : </a:t>
            </a:r>
            <a:r>
              <a:rPr lang="en-US" sz="1800" i="0" dirty="0" err="1"/>
              <a:t>set_full</a:t>
            </a:r>
            <a:r>
              <a:rPr lang="en-US" sz="1800" i="0" dirty="0"/>
              <a:t> and </a:t>
            </a:r>
            <a:r>
              <a:rPr lang="en-US" sz="1800" i="0" dirty="0" err="1"/>
              <a:t>set_empty</a:t>
            </a:r>
            <a:r>
              <a:rPr lang="en-US" sz="1800" i="0" dirty="0"/>
              <a:t> occurring at the same time</a:t>
            </a:r>
          </a:p>
          <a:p>
            <a:pPr lvl="1"/>
            <a:r>
              <a:rPr lang="en-US" sz="1800" i="0" dirty="0" err="1">
                <a:solidFill>
                  <a:srgbClr val="C00000"/>
                </a:solidFill>
              </a:rPr>
              <a:t>Overun_error</a:t>
            </a:r>
            <a:r>
              <a:rPr lang="en-US" sz="1800" i="0" dirty="0">
                <a:solidFill>
                  <a:srgbClr val="C00000"/>
                </a:solidFill>
              </a:rPr>
              <a:t> : </a:t>
            </a:r>
            <a:r>
              <a:rPr lang="en-US" sz="1800" i="0" dirty="0"/>
              <a:t>Writer overran reader and stalled</a:t>
            </a:r>
          </a:p>
          <a:p>
            <a:pPr lvl="1"/>
            <a:r>
              <a:rPr lang="en-US" sz="1800" i="0" dirty="0" err="1">
                <a:solidFill>
                  <a:srgbClr val="C00000"/>
                </a:solidFill>
              </a:rPr>
              <a:t>Addr_in_error</a:t>
            </a:r>
            <a:r>
              <a:rPr lang="en-US" sz="1800" i="0" dirty="0">
                <a:solidFill>
                  <a:srgbClr val="C00000"/>
                </a:solidFill>
              </a:rPr>
              <a:t> : </a:t>
            </a:r>
            <a:r>
              <a:rPr lang="en-US" sz="1800" i="0" dirty="0"/>
              <a:t>Compare </a:t>
            </a:r>
            <a:r>
              <a:rPr lang="en-US" sz="1800" i="0" dirty="0" err="1"/>
              <a:t>HDMI_addr</a:t>
            </a:r>
            <a:r>
              <a:rPr lang="en-US" sz="1800" i="0" dirty="0"/>
              <a:t> to internal </a:t>
            </a:r>
            <a:r>
              <a:rPr lang="en-US" sz="1800" i="0" dirty="0" err="1"/>
              <a:t>Writer_addr</a:t>
            </a:r>
            <a:r>
              <a:rPr lang="en-US" sz="1800" i="0" dirty="0"/>
              <a:t> to make sure no bits were dropped</a:t>
            </a:r>
          </a:p>
          <a:p>
            <a:pPr lvl="1"/>
            <a:r>
              <a:rPr lang="en-US" sz="1800" i="0" dirty="0" err="1">
                <a:solidFill>
                  <a:srgbClr val="C00000"/>
                </a:solidFill>
              </a:rPr>
              <a:t>CRC_error</a:t>
            </a:r>
            <a:r>
              <a:rPr lang="en-US" sz="1800" i="0" dirty="0">
                <a:solidFill>
                  <a:srgbClr val="C00000"/>
                </a:solidFill>
              </a:rPr>
              <a:t> : </a:t>
            </a:r>
            <a:r>
              <a:rPr lang="en-US" sz="1800" i="0" dirty="0"/>
              <a:t>flag invalid data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028C567-C893-478B-8134-9B7E019C1A37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70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 Testing: Specific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tests</a:t>
            </a:r>
          </a:p>
          <a:p>
            <a:pPr lvl="1"/>
            <a:r>
              <a:rPr lang="en-US" dirty="0"/>
              <a:t>Static image (visual inspection)</a:t>
            </a:r>
          </a:p>
          <a:p>
            <a:pPr lvl="1"/>
            <a:r>
              <a:rPr lang="en-US" dirty="0"/>
              <a:t>Verify all data using random CRC-like data</a:t>
            </a:r>
          </a:p>
          <a:p>
            <a:pPr lvl="2"/>
            <a:r>
              <a:rPr lang="en-US" dirty="0"/>
              <a:t>0-255 random value for each byte of RGB tuple</a:t>
            </a:r>
          </a:p>
          <a:p>
            <a:endParaRPr lang="en-US" dirty="0"/>
          </a:p>
          <a:p>
            <a:r>
              <a:rPr lang="en-US" dirty="0"/>
              <a:t>Second Test details</a:t>
            </a:r>
          </a:p>
          <a:p>
            <a:pPr lvl="8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C567-C893-478B-8134-9B7E019C1A3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741" y="3688585"/>
            <a:ext cx="1966130" cy="2248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41" y="1047652"/>
            <a:ext cx="1966130" cy="22480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59516" y="3295747"/>
            <a:ext cx="174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Checker Image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38685" y="5896018"/>
            <a:ext cx="257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CRC-like Noise</a:t>
            </a:r>
          </a:p>
        </p:txBody>
      </p:sp>
      <p:sp>
        <p:nvSpPr>
          <p:cNvPr id="9" name="Rectangle 8"/>
          <p:cNvSpPr/>
          <p:nvPr/>
        </p:nvSpPr>
        <p:spPr>
          <a:xfrm>
            <a:off x="1720515" y="5311943"/>
            <a:ext cx="360948" cy="34891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R0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81463" y="5311943"/>
            <a:ext cx="360948" cy="34891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42411" y="5311942"/>
            <a:ext cx="360948" cy="348915"/>
          </a:xfrm>
          <a:prstGeom prst="rect">
            <a:avLst/>
          </a:prstGeom>
          <a:solidFill>
            <a:srgbClr val="0914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98862" y="5311941"/>
            <a:ext cx="360948" cy="348915"/>
          </a:xfrm>
          <a:prstGeom prst="rect">
            <a:avLst/>
          </a:prstGeom>
          <a:solidFill>
            <a:srgbClr val="CC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55313" y="5311941"/>
            <a:ext cx="360948" cy="34891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16261" y="5311941"/>
            <a:ext cx="360948" cy="348915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77209" y="5311940"/>
            <a:ext cx="360948" cy="348915"/>
          </a:xfrm>
          <a:prstGeom prst="rect">
            <a:avLst/>
          </a:prstGeom>
          <a:solidFill>
            <a:srgbClr val="E12BB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R6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233660" y="5311939"/>
            <a:ext cx="360948" cy="348915"/>
          </a:xfrm>
          <a:prstGeom prst="rect">
            <a:avLst/>
          </a:prstGeom>
          <a:solidFill>
            <a:srgbClr val="2ADEE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R7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590111" y="5311939"/>
            <a:ext cx="360948" cy="34891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951059" y="5311939"/>
            <a:ext cx="360948" cy="34891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312007" y="5311938"/>
            <a:ext cx="360948" cy="348915"/>
          </a:xfrm>
          <a:prstGeom prst="rect">
            <a:avLst/>
          </a:prstGeom>
          <a:solidFill>
            <a:srgbClr val="0914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R2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668458" y="5311937"/>
            <a:ext cx="360948" cy="348915"/>
          </a:xfrm>
          <a:prstGeom prst="rect">
            <a:avLst/>
          </a:prstGeom>
          <a:solidFill>
            <a:srgbClr val="CC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R3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24909" y="5311937"/>
            <a:ext cx="360948" cy="34891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385857" y="5311937"/>
            <a:ext cx="360948" cy="348915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R5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746805" y="5311936"/>
            <a:ext cx="360948" cy="348915"/>
          </a:xfrm>
          <a:prstGeom prst="rect">
            <a:avLst/>
          </a:prstGeom>
          <a:solidFill>
            <a:srgbClr val="E12BB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103256" y="5311935"/>
            <a:ext cx="360948" cy="348915"/>
          </a:xfrm>
          <a:prstGeom prst="rect">
            <a:avLst/>
          </a:prstGeom>
          <a:solidFill>
            <a:srgbClr val="2ADEE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R7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4608159" y="4746458"/>
            <a:ext cx="4497" cy="14097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793022" y="6146132"/>
            <a:ext cx="163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 pixel buffer</a:t>
            </a:r>
          </a:p>
        </p:txBody>
      </p:sp>
    </p:spTree>
    <p:extLst>
      <p:ext uri="{BB962C8B-B14F-4D97-AF65-F5344CB8AC3E}">
        <p14:creationId xmlns:p14="http://schemas.microsoft.com/office/powerpoint/2010/main" val="1983238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Results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r>
              <a:rPr lang="en-US" sz="1800"/>
              <a:t>Reminder</a:t>
            </a:r>
          </a:p>
          <a:p>
            <a:pPr lvl="1"/>
            <a:r>
              <a:rPr lang="en-US" sz="1800" i="0"/>
              <a:t>256x256 @ 250hz</a:t>
            </a:r>
          </a:p>
          <a:p>
            <a:r>
              <a:rPr lang="en-US" sz="1800"/>
              <a:t>Static Image Test</a:t>
            </a:r>
          </a:p>
          <a:p>
            <a:pPr lvl="1"/>
            <a:r>
              <a:rPr lang="en-US" sz="1800" i="0"/>
              <a:t>Looks good</a:t>
            </a:r>
          </a:p>
          <a:p>
            <a:r>
              <a:rPr lang="en-US" sz="1800"/>
              <a:t>Validity Test with random input every frame</a:t>
            </a:r>
          </a:p>
          <a:p>
            <a:pPr lvl="1"/>
            <a:r>
              <a:rPr lang="en-US" sz="1800" i="0"/>
              <a:t>No errors</a:t>
            </a:r>
          </a:p>
          <a:p>
            <a:pPr lvl="1"/>
            <a:r>
              <a:rPr lang="en-US" sz="1800" i="0"/>
              <a:t>7.11 trillion pixels processed correctly</a:t>
            </a:r>
          </a:p>
          <a:p>
            <a:pPr lvl="1"/>
            <a:r>
              <a:rPr lang="en-US" sz="1800" i="0"/>
              <a:t>444 billion 16-pixel buffers clocked out correctly</a:t>
            </a:r>
          </a:p>
          <a:p>
            <a:pPr lvl="1"/>
            <a:r>
              <a:rPr lang="en-US" sz="1800" i="0"/>
              <a:t>Ran for ~5 days</a:t>
            </a:r>
          </a:p>
          <a:p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028C567-C893-478B-8134-9B7E019C1A37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053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7FC22-0EB2-4C68-B938-63FBC5910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Conclusion &amp; Remaining Work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3097E-749D-446C-B285-16C44D4A6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r>
              <a:rPr lang="en-US" sz="1800"/>
              <a:t>Conclusion</a:t>
            </a:r>
          </a:p>
          <a:p>
            <a:pPr lvl="1"/>
            <a:r>
              <a:rPr lang="en-US" sz="1800" i="0"/>
              <a:t>Developing a Packetizing Display Protocol (PDP) architecture of IRLED Array Projectors Systems to enable high-speed operation.</a:t>
            </a:r>
          </a:p>
          <a:p>
            <a:r>
              <a:rPr lang="en-US" sz="1800"/>
              <a:t>Remaining Work</a:t>
            </a:r>
          </a:p>
          <a:p>
            <a:pPr lvl="1"/>
            <a:r>
              <a:rPr lang="en-US" sz="1800" i="0"/>
              <a:t>Finish Implementing Backend Architecture</a:t>
            </a:r>
          </a:p>
          <a:p>
            <a:pPr lvl="1"/>
            <a:r>
              <a:rPr lang="en-US" sz="1800" i="0"/>
              <a:t>Test with Arrays (1024x1024, 512x512)</a:t>
            </a:r>
          </a:p>
          <a:p>
            <a:pPr lvl="1"/>
            <a:r>
              <a:rPr lang="en-US" sz="1800" i="0"/>
              <a:t>Demonstrate variable frame-rates with a high speed test cases (400hz) not capable of operating using classical display protocols.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0D76E-AD7E-431E-B6AF-9AF5A7EFB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028C567-C893-478B-8134-9B7E019C1A37}" type="slidenum">
              <a:rPr lang="en-US" smtClean="0"/>
              <a:pPr>
                <a:spcAft>
                  <a:spcPts val="600"/>
                </a:spcAft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02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E600175-39F0-43C7-8405-DD4579CF7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ttps://i.pinimg.com/originals/c6/00/9a/c6009a824f47fa7263df7e65736319cf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276" y="1263012"/>
            <a:ext cx="4331976" cy="433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DEB46E1F-0372-4440-887E-8B147731B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000" cap="all" dirty="0"/>
              <a:t>Thanks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028C567-C893-478B-8134-9B7E019C1A37}" type="slidenum">
              <a:rPr lang="en-US" smtClean="0"/>
              <a:pPr defTabSz="914400">
                <a:spcAft>
                  <a:spcPts val="600"/>
                </a:spcAft>
              </a:pPr>
              <a:t>57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371600" y="2267952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558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08FF2D7A-D5DE-4267-BAAE-70FF5B308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sz="3700"/>
              <a:t>Super-Lattice Light-Emitting-Diode (SLED) based IRSP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FC539D-6590-4B0B-82FD-80E35CEF66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19" b="100000" l="9997" r="89935">
                        <a14:foregroundMark x1="39440" y1="39297" x2="39577" y2="53608"/>
                        <a14:foregroundMark x1="39679" y1="53487" x2="45923" y2="51910"/>
                        <a14:foregroundMark x1="45923" y1="51910" x2="45821" y2="37599"/>
                        <a14:foregroundMark x1="45821" y1="37599" x2="39133" y2="39418"/>
                        <a14:foregroundMark x1="40566" y1="41480" x2="40532" y2="49727"/>
                        <a14:foregroundMark x1="40532" y1="49727" x2="42955" y2="50091"/>
                        <a14:foregroundMark x1="49608" y1="29594" x2="47629" y2="40206"/>
                        <a14:foregroundMark x1="47970" y1="51425" x2="52917" y2="69012"/>
                        <a14:foregroundMark x1="65268" y1="97878" x2="60525" y2="99515"/>
                        <a14:foregroundMark x1="39236" y1="26986" x2="40020" y2="25288"/>
                        <a14:foregroundMark x1="39406" y1="25652" x2="41829" y2="23651"/>
                        <a14:foregroundMark x1="41590" y1="23590" x2="44081" y2="22074"/>
                        <a14:foregroundMark x1="44353" y1="22377" x2="45479" y2="23347"/>
                        <a14:foregroundMark x1="45138" y1="23347" x2="51177" y2="20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55" r="17901"/>
          <a:stretch/>
        </p:blipFill>
        <p:spPr>
          <a:xfrm>
            <a:off x="20" y="10"/>
            <a:ext cx="4373525" cy="3428990"/>
          </a:xfrm>
          <a:prstGeom prst="rect">
            <a:avLst/>
          </a:prstGeom>
        </p:spPr>
      </p:pic>
      <p:sp>
        <p:nvSpPr>
          <p:cNvPr id="17" name="Rectangle 13">
            <a:extLst>
              <a:ext uri="{FF2B5EF4-FFF2-40B4-BE49-F238E27FC236}">
                <a16:creationId xmlns:a16="http://schemas.microsoft.com/office/drawing/2014/main" id="{6C070765-B655-41D1-80B5-3333C2D93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pPr lvl="1"/>
            <a:r>
              <a:rPr lang="en-US" i="0" dirty="0"/>
              <a:t>Very high apparent temperature (1400K+)</a:t>
            </a:r>
          </a:p>
          <a:p>
            <a:pPr lvl="1"/>
            <a:r>
              <a:rPr lang="en-US" i="0" dirty="0"/>
              <a:t>High density (24µm now, 12µm or smaller in the future)</a:t>
            </a:r>
          </a:p>
          <a:p>
            <a:pPr lvl="1"/>
            <a:r>
              <a:rPr lang="en-US" i="0" dirty="0"/>
              <a:t>Inherently Fast, limited primarily by the electronics</a:t>
            </a:r>
          </a:p>
          <a:p>
            <a:pPr lvl="1"/>
            <a:r>
              <a:rPr lang="en-US" i="0" dirty="0"/>
              <a:t>Relatively difficult to damage thermally</a:t>
            </a:r>
          </a:p>
          <a:p>
            <a:pPr lvl="1"/>
            <a:r>
              <a:rPr lang="en-US" i="0" dirty="0"/>
              <a:t>Multi-color pixels possible</a:t>
            </a:r>
          </a:p>
          <a:p>
            <a:pPr lvl="1"/>
            <a:r>
              <a:rPr lang="en-US" i="0" dirty="0"/>
              <a:t>Optical rise time in nanoseconds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0804" r="2" b="2"/>
          <a:stretch/>
        </p:blipFill>
        <p:spPr>
          <a:xfrm>
            <a:off x="20" y="3438457"/>
            <a:ext cx="4373525" cy="3429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C1F165E-C3A3-4B09-91B5-B6F934C9D767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95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CBE45-3F60-478B-A495-5E4A952DF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4452" y="6124835"/>
            <a:ext cx="633398" cy="567559"/>
          </a:xfrm>
        </p:spPr>
        <p:txBody>
          <a:bodyPr>
            <a:normAutofit/>
          </a:bodyPr>
          <a:lstStyle/>
          <a:p>
            <a:fld id="{D8C3264F-CC12-4729-A81E-5144342A574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4448298-081B-4292-A605-6597499C9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101" y="294490"/>
            <a:ext cx="10515600" cy="799775"/>
          </a:xfrm>
        </p:spPr>
        <p:txBody>
          <a:bodyPr/>
          <a:lstStyle/>
          <a:p>
            <a:pPr algn="ctr"/>
            <a:r>
              <a:rPr lang="en-US" dirty="0"/>
              <a:t>Superlattice LEDs (SLEDs)  Projectors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DE6F93-E515-401D-92E8-D9C3932816F6}"/>
              </a:ext>
            </a:extLst>
          </p:cNvPr>
          <p:cNvGrpSpPr/>
          <p:nvPr/>
        </p:nvGrpSpPr>
        <p:grpSpPr>
          <a:xfrm>
            <a:off x="724219" y="4139907"/>
            <a:ext cx="1872123" cy="1552221"/>
            <a:chOff x="963507" y="4139907"/>
            <a:chExt cx="1872123" cy="1552221"/>
          </a:xfrm>
        </p:grpSpPr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B5E548AE-46AC-41AC-80AB-C3A2C3901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365" y="4546392"/>
              <a:ext cx="768458" cy="768458"/>
            </a:xfrm>
            <a:prstGeom prst="rect">
              <a:avLst/>
            </a:prstGeom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E93C019B-1AD5-4D52-802E-8DB2A9738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261" y="4982252"/>
              <a:ext cx="731333" cy="709876"/>
            </a:xfrm>
            <a:prstGeom prst="rect">
              <a:avLst/>
            </a:prstGeom>
          </p:spPr>
        </p:pic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22A1BCF-22B0-4DD0-9661-D1F6D494EB37}"/>
                </a:ext>
              </a:extLst>
            </p:cNvPr>
            <p:cNvSpPr txBox="1"/>
            <p:nvPr/>
          </p:nvSpPr>
          <p:spPr>
            <a:xfrm>
              <a:off x="963507" y="4139907"/>
              <a:ext cx="1872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64 x 64 SLEDs array + RIIC</a:t>
              </a:r>
            </a:p>
          </p:txBody>
        </p:sp>
      </p:grpSp>
      <p:pic>
        <p:nvPicPr>
          <p:cNvPr id="184" name="Picture 183">
            <a:extLst>
              <a:ext uri="{FF2B5EF4-FFF2-40B4-BE49-F238E27FC236}">
                <a16:creationId xmlns:a16="http://schemas.microsoft.com/office/drawing/2014/main" id="{8BFC539D-6590-4B0B-82FD-80E35CEF662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19" b="100000" l="9997" r="89935">
                        <a14:foregroundMark x1="39440" y1="39297" x2="39577" y2="53608"/>
                        <a14:foregroundMark x1="39679" y1="53487" x2="45923" y2="51910"/>
                        <a14:foregroundMark x1="45923" y1="51910" x2="45821" y2="37599"/>
                        <a14:foregroundMark x1="45821" y1="37599" x2="39133" y2="39418"/>
                        <a14:foregroundMark x1="40566" y1="41480" x2="40532" y2="49727"/>
                        <a14:foregroundMark x1="40532" y1="49727" x2="42955" y2="50091"/>
                        <a14:foregroundMark x1="49608" y1="29594" x2="47629" y2="40206"/>
                        <a14:foregroundMark x1="47970" y1="51425" x2="52917" y2="69012"/>
                        <a14:foregroundMark x1="65268" y1="97878" x2="60525" y2="99515"/>
                        <a14:foregroundMark x1="39236" y1="26986" x2="40020" y2="25288"/>
                        <a14:foregroundMark x1="39406" y1="25652" x2="41829" y2="23651"/>
                        <a14:foregroundMark x1="41590" y1="23590" x2="44081" y2="22074"/>
                        <a14:foregroundMark x1="44353" y1="22377" x2="45479" y2="23347"/>
                        <a14:foregroundMark x1="45138" y1="23347" x2="51177" y2="20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77" t="1702" r="18494"/>
          <a:stretch/>
        </p:blipFill>
        <p:spPr>
          <a:xfrm>
            <a:off x="2729792" y="4351589"/>
            <a:ext cx="1268029" cy="1398645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4D37D10D-0B6B-4FE4-8351-42BE5E13EF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945" l="0" r="94737">
                        <a14:foregroundMark x1="15132" y1="685" x2="53947" y2="2055"/>
                        <a14:foregroundMark x1="53947" y1="2055" x2="89474" y2="1370"/>
                        <a14:foregroundMark x1="89756" y1="3425" x2="99342" y2="73288"/>
                        <a14:foregroundMark x1="89474" y1="1370" x2="89756" y2="3425"/>
                        <a14:foregroundMark x1="99342" y1="73288" x2="57895" y2="97260"/>
                        <a14:foregroundMark x1="57895" y1="97260" x2="12500" y2="97260"/>
                        <a14:foregroundMark x1="11735" y1="95205" x2="1990" y2="69040"/>
                        <a14:foregroundMark x1="12500" y1="97260" x2="11735" y2="95205"/>
                        <a14:foregroundMark x1="0" y1="60959" x2="0" y2="27397"/>
                        <a14:foregroundMark x1="0" y1="62329" x2="0" y2="60959"/>
                        <a14:foregroundMark x1="9621" y1="685" x2="9868" y2="0"/>
                        <a14:foregroundMark x1="9128" y1="2055" x2="9621" y2="685"/>
                        <a14:foregroundMark x1="8388" y1="4110" x2="9128" y2="2055"/>
                        <a14:foregroundMark x1="7895" y1="5479" x2="8388" y2="4110"/>
                        <a14:foregroundMark x1="7648" y1="6164" x2="7895" y2="5479"/>
                        <a14:foregroundMark x1="7155" y1="7534" x2="7648" y2="6164"/>
                        <a14:foregroundMark x1="0" y1="27397" x2="7155" y2="7534"/>
                        <a14:foregroundMark x1="90132" y1="12329" x2="98026" y2="45890"/>
                        <a14:foregroundMark x1="98026" y1="45890" x2="92763" y2="82877"/>
                        <a14:foregroundMark x1="92763" y1="82877" x2="46053" y2="98630"/>
                        <a14:foregroundMark x1="46053" y1="98630" x2="15789" y2="93151"/>
                        <a14:foregroundMark x1="93421" y1="15753" x2="94737" y2="85616"/>
                        <a14:foregroundMark x1="4524" y1="68777" x2="4605" y2="71918"/>
                        <a14:foregroundMark x1="4324" y1="60959" x2="4347" y2="61877"/>
                        <a14:foregroundMark x1="3289" y1="20548" x2="4324" y2="60959"/>
                        <a14:foregroundMark x1="10526" y1="71918" x2="22368" y2="71918"/>
                        <a14:foregroundMark x1="61184" y1="10959" x2="76316" y2="12329"/>
                        <a14:foregroundMark x1="19737" y1="95205" x2="51316" y2="94521"/>
                        <a14:foregroundMark x1="89474" y1="4110" x2="89474" y2="4110"/>
                        <a14:foregroundMark x1="89474" y1="3425" x2="89474" y2="3425"/>
                        <a14:foregroundMark x1="90132" y1="3425" x2="90132" y2="3425"/>
                        <a14:foregroundMark x1="90132" y1="4110" x2="90132" y2="4110"/>
                        <a14:foregroundMark x1="86842" y1="1370" x2="86842" y2="1370"/>
                        <a14:foregroundMark x1="88158" y1="2055" x2="88158" y2="2055"/>
                        <a14:foregroundMark x1="90132" y1="4110" x2="90132" y2="4110"/>
                        <a14:foregroundMark x1="90789" y1="4110" x2="90789" y2="4110"/>
                        <a14:foregroundMark x1="90132" y1="3425" x2="90132" y2="3425"/>
                        <a14:foregroundMark x1="90132" y1="4110" x2="90132" y2="4110"/>
                        <a14:foregroundMark x1="86842" y1="1370" x2="86842" y2="1370"/>
                        <a14:foregroundMark x1="6579" y1="6849" x2="6579" y2="6849"/>
                        <a14:foregroundMark x1="7237" y1="7534" x2="7237" y2="7534"/>
                        <a14:foregroundMark x1="6579" y1="7534" x2="6579" y2="7534"/>
                        <a14:backgroundMark x1="1316" y1="6164" x2="1316" y2="6164"/>
                        <a14:backgroundMark x1="7237" y1="2055" x2="7237" y2="2055"/>
                        <a14:backgroundMark x1="10526" y1="2055" x2="10526" y2="2055"/>
                        <a14:backgroundMark x1="2632" y1="95205" x2="2632" y2="95205"/>
                        <a14:backgroundMark x1="658" y1="60959" x2="658" y2="60959"/>
                        <a14:backgroundMark x1="7237" y1="5479" x2="7237" y2="5479"/>
                        <a14:backgroundMark x1="9868" y1="685" x2="9868" y2="685"/>
                        <a14:backgroundMark x1="8553" y1="4110" x2="8553" y2="4110"/>
                        <a14:backgroundMark x1="6579" y1="7534" x2="6579" y2="7534"/>
                        <a14:backgroundMark x1="89474" y1="1370" x2="89474" y2="1370"/>
                        <a14:backgroundMark x1="87500" y1="685" x2="87500" y2="685"/>
                        <a14:backgroundMark x1="90789" y1="3425" x2="90789" y2="3425"/>
                        <a14:backgroundMark x1="0" y1="65068" x2="0" y2="65068"/>
                        <a14:backgroundMark x1="0" y1="68493" x2="0" y2="68493"/>
                        <a14:backgroundMark x1="0" y1="62329" x2="658" y2="69178"/>
                        <a14:backgroundMark x1="0" y1="60274" x2="0" y2="171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963" y="5550403"/>
            <a:ext cx="598039" cy="574432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0BDA6506-7C9B-463D-8774-09BB85A42D4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619" y="3671520"/>
            <a:ext cx="1759544" cy="1351308"/>
          </a:xfrm>
          <a:prstGeom prst="rect">
            <a:avLst/>
          </a:prstGeom>
        </p:spPr>
      </p:pic>
      <p:graphicFrame>
        <p:nvGraphicFramePr>
          <p:cNvPr id="192" name="Table 191">
            <a:extLst>
              <a:ext uri="{FF2B5EF4-FFF2-40B4-BE49-F238E27FC236}">
                <a16:creationId xmlns:a16="http://schemas.microsoft.com/office/drawing/2014/main" id="{59C1B1D2-EB92-4A9D-9CD1-0119AF45357F}"/>
              </a:ext>
            </a:extLst>
          </p:cNvPr>
          <p:cNvGraphicFramePr>
            <a:graphicFrameLocks noGrp="1"/>
          </p:cNvGraphicFramePr>
          <p:nvPr/>
        </p:nvGraphicFramePr>
        <p:xfrm>
          <a:off x="1239707" y="5844439"/>
          <a:ext cx="899057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0414">
                  <a:extLst>
                    <a:ext uri="{9D8B030D-6E8A-4147-A177-3AD203B41FA5}">
                      <a16:colId xmlns:a16="http://schemas.microsoft.com/office/drawing/2014/main" val="4019529852"/>
                    </a:ext>
                  </a:extLst>
                </a:gridCol>
                <a:gridCol w="2000634">
                  <a:extLst>
                    <a:ext uri="{9D8B030D-6E8A-4147-A177-3AD203B41FA5}">
                      <a16:colId xmlns:a16="http://schemas.microsoft.com/office/drawing/2014/main" val="773208427"/>
                    </a:ext>
                  </a:extLst>
                </a:gridCol>
                <a:gridCol w="2528408">
                  <a:extLst>
                    <a:ext uri="{9D8B030D-6E8A-4147-A177-3AD203B41FA5}">
                      <a16:colId xmlns:a16="http://schemas.microsoft.com/office/drawing/2014/main" val="1149811370"/>
                    </a:ext>
                  </a:extLst>
                </a:gridCol>
                <a:gridCol w="2381121">
                  <a:extLst>
                    <a:ext uri="{9D8B030D-6E8A-4147-A177-3AD203B41FA5}">
                      <a16:colId xmlns:a16="http://schemas.microsoft.com/office/drawing/2014/main" val="13160558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985168"/>
                  </a:ext>
                </a:extLst>
              </a:tr>
            </a:tbl>
          </a:graphicData>
        </a:graphic>
      </p:graphicFrame>
      <p:graphicFrame>
        <p:nvGraphicFramePr>
          <p:cNvPr id="193" name="Table 192">
            <a:extLst>
              <a:ext uri="{FF2B5EF4-FFF2-40B4-BE49-F238E27FC236}">
                <a16:creationId xmlns:a16="http://schemas.microsoft.com/office/drawing/2014/main" id="{1991365C-A341-40DF-AD2D-8BEC81C2F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776914"/>
              </p:ext>
            </p:extLst>
          </p:nvPr>
        </p:nvGraphicFramePr>
        <p:xfrm>
          <a:off x="446210" y="6264128"/>
          <a:ext cx="104959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773">
                  <a:extLst>
                    <a:ext uri="{9D8B030D-6E8A-4147-A177-3AD203B41FA5}">
                      <a16:colId xmlns:a16="http://schemas.microsoft.com/office/drawing/2014/main" val="3362715400"/>
                    </a:ext>
                  </a:extLst>
                </a:gridCol>
                <a:gridCol w="2019044">
                  <a:extLst>
                    <a:ext uri="{9D8B030D-6E8A-4147-A177-3AD203B41FA5}">
                      <a16:colId xmlns:a16="http://schemas.microsoft.com/office/drawing/2014/main" val="329222731"/>
                    </a:ext>
                  </a:extLst>
                </a:gridCol>
                <a:gridCol w="2062003">
                  <a:extLst>
                    <a:ext uri="{9D8B030D-6E8A-4147-A177-3AD203B41FA5}">
                      <a16:colId xmlns:a16="http://schemas.microsoft.com/office/drawing/2014/main" val="3707591368"/>
                    </a:ext>
                  </a:extLst>
                </a:gridCol>
                <a:gridCol w="3074593">
                  <a:extLst>
                    <a:ext uri="{9D8B030D-6E8A-4147-A177-3AD203B41FA5}">
                      <a16:colId xmlns:a16="http://schemas.microsoft.com/office/drawing/2014/main" val="678017948"/>
                    </a:ext>
                  </a:extLst>
                </a:gridCol>
                <a:gridCol w="1503537">
                  <a:extLst>
                    <a:ext uri="{9D8B030D-6E8A-4147-A177-3AD203B41FA5}">
                      <a16:colId xmlns:a16="http://schemas.microsoft.com/office/drawing/2014/main" val="3837908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2008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2011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2014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2016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2018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140078"/>
                  </a:ext>
                </a:extLst>
              </a:tr>
            </a:tbl>
          </a:graphicData>
        </a:graphic>
      </p:graphicFrame>
      <p:sp>
        <p:nvSpPr>
          <p:cNvPr id="197" name="TextBox 196">
            <a:extLst>
              <a:ext uri="{FF2B5EF4-FFF2-40B4-BE49-F238E27FC236}">
                <a16:creationId xmlns:a16="http://schemas.microsoft.com/office/drawing/2014/main" id="{652E5F11-7851-4913-BC11-71955230DC64}"/>
              </a:ext>
            </a:extLst>
          </p:cNvPr>
          <p:cNvSpPr txBox="1"/>
          <p:nvPr/>
        </p:nvSpPr>
        <p:spPr>
          <a:xfrm>
            <a:off x="4471049" y="3174039"/>
            <a:ext cx="244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512 x 512 SLEDs array + RIIC + </a:t>
            </a:r>
          </a:p>
          <a:p>
            <a:r>
              <a:rPr lang="en-US" sz="1200" dirty="0"/>
              <a:t>System to drive array</a:t>
            </a:r>
          </a:p>
          <a:p>
            <a:endParaRPr lang="en-US" sz="12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4877BD56-2397-46AC-8514-A540B5C7AB1F}"/>
              </a:ext>
            </a:extLst>
          </p:cNvPr>
          <p:cNvSpPr txBox="1"/>
          <p:nvPr/>
        </p:nvSpPr>
        <p:spPr>
          <a:xfrm>
            <a:off x="2568841" y="4014416"/>
            <a:ext cx="1695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System to drive SLEDs array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266878-B080-4FC9-B95F-82E49AC2A6A1}"/>
              </a:ext>
            </a:extLst>
          </p:cNvPr>
          <p:cNvCxnSpPr>
            <a:cxnSpLocks/>
          </p:cNvCxnSpPr>
          <p:nvPr/>
        </p:nvCxnSpPr>
        <p:spPr>
          <a:xfrm>
            <a:off x="5310721" y="5070418"/>
            <a:ext cx="0" cy="679816"/>
          </a:xfrm>
          <a:prstGeom prst="straightConnector1">
            <a:avLst/>
          </a:prstGeom>
          <a:ln w="28575">
            <a:solidFill>
              <a:srgbClr val="B364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D58FA94C-2F21-478D-96B7-8F7A006D62D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645" y="1249815"/>
            <a:ext cx="1293167" cy="12931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5" name="Picture 7">
            <a:extLst>
              <a:ext uri="{FF2B5EF4-FFF2-40B4-BE49-F238E27FC236}">
                <a16:creationId xmlns:a16="http://schemas.microsoft.com/office/drawing/2014/main" id="{90607EED-5F42-445D-B387-EEF7E7E43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4" t="41756" r="12605" b="4068"/>
          <a:stretch>
            <a:fillRect/>
          </a:stretch>
        </p:blipFill>
        <p:spPr bwMode="auto">
          <a:xfrm>
            <a:off x="7159143" y="3361106"/>
            <a:ext cx="1318712" cy="1293167"/>
          </a:xfrm>
          <a:prstGeom prst="rect">
            <a:avLst/>
          </a:prstGeom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7D9630-8E39-4DBC-A881-90F9EB36CAF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176" y="1312195"/>
            <a:ext cx="1666128" cy="163644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AC330B-3C98-4ACC-97C7-881610640C6E}"/>
              </a:ext>
            </a:extLst>
          </p:cNvPr>
          <p:cNvCxnSpPr>
            <a:cxnSpLocks/>
          </p:cNvCxnSpPr>
          <p:nvPr/>
        </p:nvCxnSpPr>
        <p:spPr>
          <a:xfrm>
            <a:off x="7818499" y="5337190"/>
            <a:ext cx="0" cy="361509"/>
          </a:xfrm>
          <a:prstGeom prst="straightConnector1">
            <a:avLst/>
          </a:prstGeom>
          <a:ln w="28575">
            <a:solidFill>
              <a:srgbClr val="B364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5B81257-BA0E-4F0E-8D59-25C7C597A75E}"/>
              </a:ext>
            </a:extLst>
          </p:cNvPr>
          <p:cNvCxnSpPr>
            <a:cxnSpLocks/>
          </p:cNvCxnSpPr>
          <p:nvPr/>
        </p:nvCxnSpPr>
        <p:spPr>
          <a:xfrm>
            <a:off x="10230284" y="3577820"/>
            <a:ext cx="0" cy="2152907"/>
          </a:xfrm>
          <a:prstGeom prst="straightConnector1">
            <a:avLst/>
          </a:prstGeom>
          <a:ln w="28575">
            <a:solidFill>
              <a:srgbClr val="B364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3A0EBC1-975D-4B39-B56B-0D7827931185}"/>
              </a:ext>
            </a:extLst>
          </p:cNvPr>
          <p:cNvSpPr txBox="1"/>
          <p:nvPr/>
        </p:nvSpPr>
        <p:spPr>
          <a:xfrm>
            <a:off x="6830917" y="2636896"/>
            <a:ext cx="257225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Projector with 512 x 512 2-color SLEDs array</a:t>
            </a:r>
          </a:p>
          <a:p>
            <a:endParaRPr 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148A2E-ADB8-495D-9E20-A643029A4693}"/>
              </a:ext>
            </a:extLst>
          </p:cNvPr>
          <p:cNvSpPr txBox="1"/>
          <p:nvPr/>
        </p:nvSpPr>
        <p:spPr>
          <a:xfrm>
            <a:off x="6714864" y="4775979"/>
            <a:ext cx="2444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Projector with 1K x 1K SLEDs array</a:t>
            </a:r>
          </a:p>
          <a:p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4CF5BA-2B63-42BE-A83C-B80FAED3F641}"/>
              </a:ext>
            </a:extLst>
          </p:cNvPr>
          <p:cNvSpPr txBox="1"/>
          <p:nvPr/>
        </p:nvSpPr>
        <p:spPr>
          <a:xfrm>
            <a:off x="9117265" y="2945957"/>
            <a:ext cx="2678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Projector with 2K x 2K SLEDs array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71904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E600175-39F0-43C7-8405-DD4579CF7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 descr="Books">
            <a:extLst>
              <a:ext uri="{FF2B5EF4-FFF2-40B4-BE49-F238E27FC236}">
                <a16:creationId xmlns:a16="http://schemas.microsoft.com/office/drawing/2014/main" id="{3D3D2C97-0E4C-4960-A1EB-0DF3A2360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276" y="1263012"/>
            <a:ext cx="4331976" cy="4331976"/>
          </a:xfrm>
          <a:prstGeom prst="rect">
            <a:avLst/>
          </a:prstGeom>
        </p:spPr>
      </p:pic>
      <p:sp>
        <p:nvSpPr>
          <p:cNvPr id="34" name="Freeform 6">
            <a:extLst>
              <a:ext uri="{FF2B5EF4-FFF2-40B4-BE49-F238E27FC236}">
                <a16:creationId xmlns:a16="http://schemas.microsoft.com/office/drawing/2014/main" id="{DEB46E1F-0372-4440-887E-8B147731B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76691D1-2947-40EA-A439-2C61A978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 sz="7000" cap="all"/>
              <a:t>History of My Academic Career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09B0A-D8FA-4ED2-BC4E-8D9E5B23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028C567-C893-478B-8134-9B7E019C1A37}" type="slidenum">
              <a:rPr lang="en-US" smtClean="0"/>
              <a:pPr defTabSz="914400"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109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/>
              <a:t>Brief History of My Academic Career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/>
          <a:lstStyle/>
          <a:p>
            <a:fld id="{F028C567-C893-478B-8134-9B7E019C1A37}" type="slidenum">
              <a:rPr lang="en-US" smtClean="0"/>
              <a:t>9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E1C4423-4AFE-4163-91B6-8F8ED1EAD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53" y="1643023"/>
            <a:ext cx="11402970" cy="462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628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2215</Words>
  <Application>Microsoft Office PowerPoint</Application>
  <PresentationFormat>Widescreen</PresentationFormat>
  <Paragraphs>609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Fira Code Medium</vt:lpstr>
      <vt:lpstr>Franklin Gothic Book</vt:lpstr>
      <vt:lpstr>Wingdings</vt:lpstr>
      <vt:lpstr>Crop</vt:lpstr>
      <vt:lpstr>A Novel Packetized Display protocol Architecture for Infrared Scene Projectors</vt:lpstr>
      <vt:lpstr>Outline</vt:lpstr>
      <vt:lpstr>Introduction to IRLED Scene Projector Systems</vt:lpstr>
      <vt:lpstr>Infrared Scene Projectors (IRSP)</vt:lpstr>
      <vt:lpstr>Established IRSP technology</vt:lpstr>
      <vt:lpstr>Super-Lattice Light-Emitting-Diode (SLED) based IRSP </vt:lpstr>
      <vt:lpstr>Superlattice LEDs (SLEDs)  Projectors</vt:lpstr>
      <vt:lpstr>History of My Academic Career</vt:lpstr>
      <vt:lpstr>Brief History of My Academic Career</vt:lpstr>
      <vt:lpstr>Academic Career Cont.</vt:lpstr>
      <vt:lpstr>Challenges of High Speed IRLED Projection </vt:lpstr>
      <vt:lpstr>State of the Art for High Performance Scene Projection</vt:lpstr>
      <vt:lpstr>Limitations</vt:lpstr>
      <vt:lpstr>Limitations Continued</vt:lpstr>
      <vt:lpstr>Problem Formalization</vt:lpstr>
      <vt:lpstr>Bottlenecks</vt:lpstr>
      <vt:lpstr>Bottlenecks</vt:lpstr>
      <vt:lpstr>Toward a Problem Solution</vt:lpstr>
      <vt:lpstr>Proposed Solution: Packetized Display Protocol (PDP) Architecture</vt:lpstr>
      <vt:lpstr>A Packetized Display Protocol (PDP) Architecture for IRLED Projection </vt:lpstr>
      <vt:lpstr>Typical IRLED Projection System</vt:lpstr>
      <vt:lpstr>Alternative: Frame Segmentation</vt:lpstr>
      <vt:lpstr>Frame Segmentation Cont.</vt:lpstr>
      <vt:lpstr>Abstract Machine Model</vt:lpstr>
      <vt:lpstr>AMM Components</vt:lpstr>
      <vt:lpstr>PDP Abstract Machine Model</vt:lpstr>
      <vt:lpstr>Example Operation</vt:lpstr>
      <vt:lpstr>AMM Operation: simplified case</vt:lpstr>
      <vt:lpstr>Benefits</vt:lpstr>
      <vt:lpstr>PDP communication protocol</vt:lpstr>
      <vt:lpstr>Packet Details</vt:lpstr>
      <vt:lpstr>Packet Considerations</vt:lpstr>
      <vt:lpstr>Implementation: Reducing Complexity</vt:lpstr>
      <vt:lpstr>Prototype implementation</vt:lpstr>
      <vt:lpstr>HDMI Data</vt:lpstr>
      <vt:lpstr>Classic Active Video Frame</vt:lpstr>
      <vt:lpstr>Packet Refresher</vt:lpstr>
      <vt:lpstr>PDP Embedded Frame</vt:lpstr>
      <vt:lpstr>Ultimate Goal</vt:lpstr>
      <vt:lpstr>Arbitrary Packets</vt:lpstr>
      <vt:lpstr>Intensity changes</vt:lpstr>
      <vt:lpstr>Mapping PDP to projector hardware</vt:lpstr>
      <vt:lpstr>Abstract Firmware Mapping</vt:lpstr>
      <vt:lpstr>Full/Empty Bits</vt:lpstr>
      <vt:lpstr>Full/Empty Bit Synchronizer</vt:lpstr>
      <vt:lpstr>Asynchronous Architecture</vt:lpstr>
      <vt:lpstr>Asynchronous Architecture</vt:lpstr>
      <vt:lpstr>Asynchronous Architecture</vt:lpstr>
      <vt:lpstr>Let’s talk about Time Closure Violations</vt:lpstr>
      <vt:lpstr>Simulation Setup</vt:lpstr>
      <vt:lpstr>Simulation Results</vt:lpstr>
      <vt:lpstr>FPGA Testing Setup</vt:lpstr>
      <vt:lpstr>FPGA Testing Setup Cont.</vt:lpstr>
      <vt:lpstr>FPGA Testing: Specific tests</vt:lpstr>
      <vt:lpstr>Results</vt:lpstr>
      <vt:lpstr>Conclusion &amp; Remaining Work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Novel Packetized Display protocol Architecture for Infrared Scene Projectors</dc:title>
  <dc:creator>Noraa Landwehr</dc:creator>
  <cp:lastModifiedBy>Noraa Landwehr</cp:lastModifiedBy>
  <cp:revision>3</cp:revision>
  <dcterms:created xsi:type="dcterms:W3CDTF">2019-07-10T02:48:51Z</dcterms:created>
  <dcterms:modified xsi:type="dcterms:W3CDTF">2019-07-10T03:25:47Z</dcterms:modified>
</cp:coreProperties>
</file>